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handoutMasterIdLst>
    <p:handoutMasterId r:id="rId16"/>
  </p:handoutMasterIdLst>
  <p:sldIdLst>
    <p:sldId id="363" r:id="rId2"/>
    <p:sldId id="377" r:id="rId3"/>
    <p:sldId id="376" r:id="rId4"/>
    <p:sldId id="364" r:id="rId5"/>
    <p:sldId id="375" r:id="rId6"/>
    <p:sldId id="371" r:id="rId7"/>
    <p:sldId id="368" r:id="rId8"/>
    <p:sldId id="361" r:id="rId9"/>
    <p:sldId id="384" r:id="rId10"/>
    <p:sldId id="366" r:id="rId11"/>
    <p:sldId id="383" r:id="rId12"/>
    <p:sldId id="365" r:id="rId13"/>
    <p:sldId id="278" r:id="rId14"/>
  </p:sldIdLst>
  <p:sldSz cx="9144000" cy="6858000" type="screen4x3"/>
  <p:notesSz cx="6858000" cy="9544050"/>
  <p:defaultTextStyle>
    <a:defPPr>
      <a:defRPr lang="pt-BR"/>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646">
          <p15:clr>
            <a:srgbClr val="A4A3A4"/>
          </p15:clr>
        </p15:guide>
        <p15:guide id="2" pos="1723">
          <p15:clr>
            <a:srgbClr val="A4A3A4"/>
          </p15:clr>
        </p15:guide>
      </p15:sldGuideLst>
    </p:ext>
    <p:ext uri="{2D200454-40CA-4A62-9FC3-DE9A4176ACB9}">
      <p15:notesGuideLst xmlns:p15="http://schemas.microsoft.com/office/powerpoint/2012/main">
        <p15:guide id="1" orient="horz" pos="300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a:srgbClr val="FD8003"/>
    <a:srgbClr val="FF0000"/>
    <a:srgbClr val="223361"/>
    <a:srgbClr val="1E2F5E"/>
    <a:srgbClr val="FF9900"/>
    <a:srgbClr val="F9A14B"/>
    <a:srgbClr val="5F5F5F"/>
    <a:srgbClr val="006A9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73" autoAdjust="0"/>
    <p:restoredTop sz="82245" autoAdjust="0"/>
  </p:normalViewPr>
  <p:slideViewPr>
    <p:cSldViewPr snapToGrid="0">
      <p:cViewPr varScale="1">
        <p:scale>
          <a:sx n="55" d="100"/>
          <a:sy n="55" d="100"/>
        </p:scale>
        <p:origin x="1116" y="40"/>
      </p:cViewPr>
      <p:guideLst>
        <p:guide orient="horz" pos="2646"/>
        <p:guide pos="1723"/>
      </p:guideLst>
    </p:cSldViewPr>
  </p:slideViewPr>
  <p:outlineViewPr>
    <p:cViewPr>
      <p:scale>
        <a:sx n="35" d="100"/>
        <a:sy n="35" d="100"/>
      </p:scale>
      <p:origin x="0" y="-1632"/>
    </p:cViewPr>
  </p:outlineViewPr>
  <p:notesTextViewPr>
    <p:cViewPr>
      <p:scale>
        <a:sx n="100" d="100"/>
        <a:sy n="100" d="100"/>
      </p:scale>
      <p:origin x="0" y="0"/>
    </p:cViewPr>
  </p:notesTextViewPr>
  <p:sorterViewPr>
    <p:cViewPr varScale="1">
      <p:scale>
        <a:sx n="100" d="100"/>
        <a:sy n="100" d="100"/>
      </p:scale>
      <p:origin x="0" y="-1396"/>
    </p:cViewPr>
  </p:sorterViewPr>
  <p:notesViewPr>
    <p:cSldViewPr snapToGrid="0">
      <p:cViewPr varScale="1">
        <p:scale>
          <a:sx n="74" d="100"/>
          <a:sy n="74" d="100"/>
        </p:scale>
        <p:origin x="-2190" y="-84"/>
      </p:cViewPr>
      <p:guideLst>
        <p:guide orient="horz" pos="3006"/>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EB02DF-51DB-4A52-8296-51AA2E6D5ED4}" type="doc">
      <dgm:prSet loTypeId="urn:microsoft.com/office/officeart/2005/8/layout/funnel1" loCatId="process" qsTypeId="urn:microsoft.com/office/officeart/2005/8/quickstyle/simple1" qsCatId="simple" csTypeId="urn:microsoft.com/office/officeart/2005/8/colors/accent4_2" csCatId="accent4" phldr="1"/>
      <dgm:spPr/>
      <dgm:t>
        <a:bodyPr/>
        <a:lstStyle/>
        <a:p>
          <a:endParaRPr lang="en-US"/>
        </a:p>
      </dgm:t>
    </dgm:pt>
    <dgm:pt modelId="{58E3AB09-B15D-45B6-A3A0-924B4B3E9998}">
      <dgm:prSet phldrT="[Text]"/>
      <dgm:spPr/>
      <dgm:t>
        <a:bodyPr/>
        <a:lstStyle/>
        <a:p>
          <a:pPr>
            <a:buClrTx/>
            <a:buSzTx/>
            <a:buFontTx/>
            <a:buNone/>
          </a:pPr>
          <a:r>
            <a:rPr kumimoji="0" lang="en-US" altLang="en-US" b="1" i="0" u="none" strike="noStrike" cap="none" normalizeH="0" baseline="0" dirty="0">
              <a:ln/>
              <a:solidFill>
                <a:schemeClr val="tx1"/>
              </a:solidFill>
              <a:effectLst/>
              <a:latin typeface="Courier New" panose="02070309020205020404" pitchFamily="49" charset="0"/>
            </a:rPr>
            <a:t>'</a:t>
          </a:r>
          <a:r>
            <a:rPr kumimoji="0" lang="en-US" altLang="en-US" b="1" i="0" u="none" strike="noStrike" cap="none" normalizeH="0" baseline="0" dirty="0" err="1">
              <a:ln/>
              <a:solidFill>
                <a:schemeClr val="tx1"/>
              </a:solidFill>
              <a:effectLst/>
              <a:latin typeface="Courier New" panose="02070309020205020404" pitchFamily="49" charset="0"/>
            </a:rPr>
            <a:t>buzz_bust</a:t>
          </a:r>
          <a:r>
            <a:rPr kumimoji="0" lang="en-US" altLang="en-US" b="1" i="0" u="none" strike="noStrike" cap="none" normalizeH="0" baseline="0" dirty="0">
              <a:ln/>
              <a:solidFill>
                <a:schemeClr val="tx1"/>
              </a:solidFill>
              <a:effectLst/>
              <a:latin typeface="Courier New" panose="02070309020205020404" pitchFamily="49" charset="0"/>
            </a:rPr>
            <a:t>'</a:t>
          </a:r>
          <a:endParaRPr lang="en-US" dirty="0">
            <a:solidFill>
              <a:schemeClr val="tx1"/>
            </a:solidFill>
          </a:endParaRPr>
        </a:p>
      </dgm:t>
    </dgm:pt>
    <dgm:pt modelId="{B3989476-E5EB-429F-8143-E002E3AFD2F8}" type="sibTrans" cxnId="{349C2A4F-0E84-4525-865A-00C78EE50279}">
      <dgm:prSet/>
      <dgm:spPr/>
      <dgm:t>
        <a:bodyPr/>
        <a:lstStyle/>
        <a:p>
          <a:endParaRPr lang="en-US"/>
        </a:p>
      </dgm:t>
    </dgm:pt>
    <dgm:pt modelId="{0DD88B55-8C49-4E3D-A200-91DD9B382E37}" type="parTrans" cxnId="{349C2A4F-0E84-4525-865A-00C78EE50279}">
      <dgm:prSet/>
      <dgm:spPr/>
      <dgm:t>
        <a:bodyPr/>
        <a:lstStyle/>
        <a:p>
          <a:endParaRPr lang="en-US"/>
        </a:p>
      </dgm:t>
    </dgm:pt>
    <dgm:pt modelId="{19F82F6D-51CA-47A3-ACA9-BD4F58FF2435}" type="pres">
      <dgm:prSet presAssocID="{F5EB02DF-51DB-4A52-8296-51AA2E6D5ED4}" presName="Name0" presStyleCnt="0">
        <dgm:presLayoutVars>
          <dgm:chMax val="4"/>
          <dgm:resizeHandles val="exact"/>
        </dgm:presLayoutVars>
      </dgm:prSet>
      <dgm:spPr/>
    </dgm:pt>
    <dgm:pt modelId="{5445F7C0-BBA3-42E5-B2A2-1FCBE26D88BA}" type="pres">
      <dgm:prSet presAssocID="{F5EB02DF-51DB-4A52-8296-51AA2E6D5ED4}" presName="ellipse" presStyleLbl="trBgShp" presStyleIdx="0" presStyleCnt="1"/>
      <dgm:spPr>
        <a:solidFill>
          <a:srgbClr val="F4F4F4"/>
        </a:solidFill>
      </dgm:spPr>
    </dgm:pt>
    <dgm:pt modelId="{C79E4CD3-A25F-4236-BD33-22D96D322B8E}" type="pres">
      <dgm:prSet presAssocID="{F5EB02DF-51DB-4A52-8296-51AA2E6D5ED4}" presName="arrow1" presStyleLbl="fgShp" presStyleIdx="0" presStyleCnt="1"/>
      <dgm:spPr/>
    </dgm:pt>
    <dgm:pt modelId="{3E18B784-F5D6-4306-BC58-19DE65AE9ADF}" type="pres">
      <dgm:prSet presAssocID="{F5EB02DF-51DB-4A52-8296-51AA2E6D5ED4}" presName="rectangle" presStyleLbl="revTx" presStyleIdx="0" presStyleCnt="1" custLinFactNeighborX="-374" custLinFactNeighborY="-12311">
        <dgm:presLayoutVars>
          <dgm:bulletEnabled val="1"/>
        </dgm:presLayoutVars>
      </dgm:prSet>
      <dgm:spPr/>
    </dgm:pt>
    <dgm:pt modelId="{F029D059-431E-4C31-8095-748AA6212326}" type="pres">
      <dgm:prSet presAssocID="{F5EB02DF-51DB-4A52-8296-51AA2E6D5ED4}" presName="funnel" presStyleLbl="trAlignAcc1" presStyleIdx="0" presStyleCnt="1"/>
      <dgm:spPr/>
    </dgm:pt>
  </dgm:ptLst>
  <dgm:cxnLst>
    <dgm:cxn modelId="{A84BB93A-F86B-4ED5-9CBD-DDFA35499E26}" type="presOf" srcId="{58E3AB09-B15D-45B6-A3A0-924B4B3E9998}" destId="{3E18B784-F5D6-4306-BC58-19DE65AE9ADF}" srcOrd="0" destOrd="0" presId="urn:microsoft.com/office/officeart/2005/8/layout/funnel1"/>
    <dgm:cxn modelId="{349C2A4F-0E84-4525-865A-00C78EE50279}" srcId="{F5EB02DF-51DB-4A52-8296-51AA2E6D5ED4}" destId="{58E3AB09-B15D-45B6-A3A0-924B4B3E9998}" srcOrd="0" destOrd="0" parTransId="{0DD88B55-8C49-4E3D-A200-91DD9B382E37}" sibTransId="{B3989476-E5EB-429F-8143-E002E3AFD2F8}"/>
    <dgm:cxn modelId="{564EFD8B-44EB-4DA3-9114-ED5154941BEB}" type="presOf" srcId="{F5EB02DF-51DB-4A52-8296-51AA2E6D5ED4}" destId="{19F82F6D-51CA-47A3-ACA9-BD4F58FF2435}" srcOrd="0" destOrd="0" presId="urn:microsoft.com/office/officeart/2005/8/layout/funnel1"/>
    <dgm:cxn modelId="{8084BBEA-F3CA-445A-8556-8367A3F321C9}" type="presParOf" srcId="{19F82F6D-51CA-47A3-ACA9-BD4F58FF2435}" destId="{5445F7C0-BBA3-42E5-B2A2-1FCBE26D88BA}" srcOrd="0" destOrd="0" presId="urn:microsoft.com/office/officeart/2005/8/layout/funnel1"/>
    <dgm:cxn modelId="{5A872AF7-EFE4-47AA-854D-556F587BE6E0}" type="presParOf" srcId="{19F82F6D-51CA-47A3-ACA9-BD4F58FF2435}" destId="{C79E4CD3-A25F-4236-BD33-22D96D322B8E}" srcOrd="1" destOrd="0" presId="urn:microsoft.com/office/officeart/2005/8/layout/funnel1"/>
    <dgm:cxn modelId="{C69CCA13-29B7-4AAE-9AB8-F20134C43CDB}" type="presParOf" srcId="{19F82F6D-51CA-47A3-ACA9-BD4F58FF2435}" destId="{3E18B784-F5D6-4306-BC58-19DE65AE9ADF}" srcOrd="2" destOrd="0" presId="urn:microsoft.com/office/officeart/2005/8/layout/funnel1"/>
    <dgm:cxn modelId="{A700EE14-4593-4FE6-A5C3-DD1FFEA78CEF}" type="presParOf" srcId="{19F82F6D-51CA-47A3-ACA9-BD4F58FF2435}" destId="{F029D059-431E-4C31-8095-748AA6212326}" srcOrd="3"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5F7C0-BBA3-42E5-B2A2-1FCBE26D88BA}">
      <dsp:nvSpPr>
        <dsp:cNvPr id="0" name=""/>
        <dsp:cNvSpPr/>
      </dsp:nvSpPr>
      <dsp:spPr>
        <a:xfrm>
          <a:off x="1404620" y="165099"/>
          <a:ext cx="3276600" cy="1137920"/>
        </a:xfrm>
        <a:prstGeom prst="ellipse">
          <a:avLst/>
        </a:prstGeom>
        <a:solidFill>
          <a:srgbClr val="F4F4F4"/>
        </a:solidFill>
        <a:ln>
          <a:noFill/>
        </a:ln>
        <a:effectLst/>
      </dsp:spPr>
      <dsp:style>
        <a:lnRef idx="0">
          <a:scrgbClr r="0" g="0" b="0"/>
        </a:lnRef>
        <a:fillRef idx="1">
          <a:scrgbClr r="0" g="0" b="0"/>
        </a:fillRef>
        <a:effectRef idx="0">
          <a:scrgbClr r="0" g="0" b="0"/>
        </a:effectRef>
        <a:fontRef idx="minor"/>
      </dsp:style>
    </dsp:sp>
    <dsp:sp modelId="{C79E4CD3-A25F-4236-BD33-22D96D322B8E}">
      <dsp:nvSpPr>
        <dsp:cNvPr id="0" name=""/>
        <dsp:cNvSpPr/>
      </dsp:nvSpPr>
      <dsp:spPr>
        <a:xfrm>
          <a:off x="2730500" y="2951479"/>
          <a:ext cx="635000" cy="406400"/>
        </a:xfrm>
        <a:prstGeom prst="down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18B784-F5D6-4306-BC58-19DE65AE9ADF}">
      <dsp:nvSpPr>
        <dsp:cNvPr id="0" name=""/>
        <dsp:cNvSpPr/>
      </dsp:nvSpPr>
      <dsp:spPr>
        <a:xfrm>
          <a:off x="1512600" y="318279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ClrTx/>
            <a:buSzTx/>
            <a:buFontTx/>
            <a:buNone/>
          </a:pPr>
          <a:r>
            <a:rPr kumimoji="0" lang="en-US" altLang="en-US" sz="2600" b="1" i="0" u="none" strike="noStrike" kern="1200" cap="none" normalizeH="0" baseline="0" dirty="0">
              <a:ln/>
              <a:solidFill>
                <a:schemeClr val="tx1"/>
              </a:solidFill>
              <a:effectLst/>
              <a:latin typeface="Courier New" panose="02070309020205020404" pitchFamily="49" charset="0"/>
            </a:rPr>
            <a:t>'</a:t>
          </a:r>
          <a:r>
            <a:rPr kumimoji="0" lang="en-US" altLang="en-US" sz="2600" b="1" i="0" u="none" strike="noStrike" kern="1200" cap="none" normalizeH="0" baseline="0" dirty="0" err="1">
              <a:ln/>
              <a:solidFill>
                <a:schemeClr val="tx1"/>
              </a:solidFill>
              <a:effectLst/>
              <a:latin typeface="Courier New" panose="02070309020205020404" pitchFamily="49" charset="0"/>
            </a:rPr>
            <a:t>buzz_bust</a:t>
          </a:r>
          <a:r>
            <a:rPr kumimoji="0" lang="en-US" altLang="en-US" sz="2600" b="1" i="0" u="none" strike="noStrike" kern="1200" cap="none" normalizeH="0" baseline="0" dirty="0">
              <a:ln/>
              <a:solidFill>
                <a:schemeClr val="tx1"/>
              </a:solidFill>
              <a:effectLst/>
              <a:latin typeface="Courier New" panose="02070309020205020404" pitchFamily="49" charset="0"/>
            </a:rPr>
            <a:t>'</a:t>
          </a:r>
          <a:endParaRPr lang="en-US" sz="2600" kern="1200" dirty="0">
            <a:solidFill>
              <a:schemeClr val="tx1"/>
            </a:solidFill>
          </a:endParaRPr>
        </a:p>
      </dsp:txBody>
      <dsp:txXfrm>
        <a:off x="1512600" y="3182790"/>
        <a:ext cx="3048000" cy="762000"/>
      </dsp:txXfrm>
    </dsp:sp>
    <dsp:sp modelId="{F029D059-431E-4C31-8095-748AA6212326}">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F19493A-1250-4EB1-9B84-2EC7FAAB8C0E}"/>
              </a:ext>
            </a:extLst>
          </p:cNvPr>
          <p:cNvSpPr>
            <a:spLocks noGrp="1" noChangeArrowheads="1"/>
          </p:cNvSpPr>
          <p:nvPr>
            <p:ph type="hdr" sz="quarter"/>
          </p:nvPr>
        </p:nvSpPr>
        <p:spPr bwMode="auto">
          <a:xfrm>
            <a:off x="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pt-BR" altLang="en-US"/>
          </a:p>
        </p:txBody>
      </p:sp>
      <p:sp>
        <p:nvSpPr>
          <p:cNvPr id="45059" name="Rectangle 3">
            <a:extLst>
              <a:ext uri="{FF2B5EF4-FFF2-40B4-BE49-F238E27FC236}">
                <a16:creationId xmlns:a16="http://schemas.microsoft.com/office/drawing/2014/main" id="{DFD59F30-ACA0-41D3-A643-C7FB8C05810F}"/>
              </a:ext>
            </a:extLst>
          </p:cNvPr>
          <p:cNvSpPr>
            <a:spLocks noGrp="1" noChangeArrowheads="1"/>
          </p:cNvSpPr>
          <p:nvPr>
            <p:ph type="dt" sz="quarter" idx="1"/>
          </p:nvPr>
        </p:nvSpPr>
        <p:spPr bwMode="auto">
          <a:xfrm>
            <a:off x="388620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pt-BR" altLang="en-US"/>
          </a:p>
        </p:txBody>
      </p:sp>
      <p:sp>
        <p:nvSpPr>
          <p:cNvPr id="45060" name="Rectangle 4">
            <a:extLst>
              <a:ext uri="{FF2B5EF4-FFF2-40B4-BE49-F238E27FC236}">
                <a16:creationId xmlns:a16="http://schemas.microsoft.com/office/drawing/2014/main" id="{7B83E312-B8C7-48FC-8EB8-181EFDF6AA11}"/>
              </a:ext>
            </a:extLst>
          </p:cNvPr>
          <p:cNvSpPr>
            <a:spLocks noGrp="1" noChangeArrowheads="1"/>
          </p:cNvSpPr>
          <p:nvPr>
            <p:ph type="ftr" sz="quarter" idx="2"/>
          </p:nvPr>
        </p:nvSpPr>
        <p:spPr bwMode="auto">
          <a:xfrm>
            <a:off x="0" y="9066213"/>
            <a:ext cx="29718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pt-BR" altLang="en-US"/>
          </a:p>
        </p:txBody>
      </p:sp>
      <p:sp>
        <p:nvSpPr>
          <p:cNvPr id="45061" name="Rectangle 5">
            <a:extLst>
              <a:ext uri="{FF2B5EF4-FFF2-40B4-BE49-F238E27FC236}">
                <a16:creationId xmlns:a16="http://schemas.microsoft.com/office/drawing/2014/main" id="{5BB3E2E6-0F88-4FBC-885F-76F4833C9D09}"/>
              </a:ext>
            </a:extLst>
          </p:cNvPr>
          <p:cNvSpPr>
            <a:spLocks noGrp="1" noChangeArrowheads="1"/>
          </p:cNvSpPr>
          <p:nvPr>
            <p:ph type="sldNum" sz="quarter" idx="3"/>
          </p:nvPr>
        </p:nvSpPr>
        <p:spPr bwMode="auto">
          <a:xfrm>
            <a:off x="3886200" y="9066213"/>
            <a:ext cx="29718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965EA4A-95B7-4FC5-942F-8AACA0D45D92}" type="slidenum">
              <a:rPr lang="pt-BR" altLang="en-US"/>
              <a:pPr/>
              <a:t>‹#›</a:t>
            </a:fld>
            <a:endParaRPr lang="pt-BR" altLang="en-US"/>
          </a:p>
        </p:txBody>
      </p:sp>
    </p:spTree>
    <p:extLst>
      <p:ext uri="{BB962C8B-B14F-4D97-AF65-F5344CB8AC3E}">
        <p14:creationId xmlns:p14="http://schemas.microsoft.com/office/powerpoint/2010/main" val="18350227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1026">
            <a:extLst>
              <a:ext uri="{FF2B5EF4-FFF2-40B4-BE49-F238E27FC236}">
                <a16:creationId xmlns:a16="http://schemas.microsoft.com/office/drawing/2014/main" id="{89D9F969-1D07-402A-A050-459730FC23C2}"/>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pt-BR" altLang="en-US"/>
          </a:p>
        </p:txBody>
      </p:sp>
      <p:sp>
        <p:nvSpPr>
          <p:cNvPr id="57347" name="Rectangle 1027">
            <a:extLst>
              <a:ext uri="{FF2B5EF4-FFF2-40B4-BE49-F238E27FC236}">
                <a16:creationId xmlns:a16="http://schemas.microsoft.com/office/drawing/2014/main" id="{22D0B869-6348-4BB3-A90D-B191BDFF384A}"/>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pt-BR" altLang="en-US"/>
          </a:p>
        </p:txBody>
      </p:sp>
      <p:sp>
        <p:nvSpPr>
          <p:cNvPr id="57348" name="Rectangle 1028">
            <a:extLst>
              <a:ext uri="{FF2B5EF4-FFF2-40B4-BE49-F238E27FC236}">
                <a16:creationId xmlns:a16="http://schemas.microsoft.com/office/drawing/2014/main" id="{CC208982-C568-4DE8-8ABF-BFF9A5E9C3C2}"/>
              </a:ext>
            </a:extLst>
          </p:cNvPr>
          <p:cNvSpPr>
            <a:spLocks noGrp="1" noRot="1" noChangeAspect="1" noChangeArrowheads="1" noTextEdit="1"/>
          </p:cNvSpPr>
          <p:nvPr>
            <p:ph type="sldImg" idx="2"/>
          </p:nvPr>
        </p:nvSpPr>
        <p:spPr bwMode="auto">
          <a:xfrm>
            <a:off x="1041400" y="685800"/>
            <a:ext cx="4775200" cy="35814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7349" name="Rectangle 1029">
            <a:extLst>
              <a:ext uri="{FF2B5EF4-FFF2-40B4-BE49-F238E27FC236}">
                <a16:creationId xmlns:a16="http://schemas.microsoft.com/office/drawing/2014/main" id="{7FA8F5EA-CD6A-4E00-918B-6365FBFF86F5}"/>
              </a:ext>
            </a:extLst>
          </p:cNvPr>
          <p:cNvSpPr>
            <a:spLocks noGrp="1" noChangeArrowheads="1"/>
          </p:cNvSpPr>
          <p:nvPr>
            <p:ph type="body" sz="quarter" idx="3"/>
          </p:nvPr>
        </p:nvSpPr>
        <p:spPr bwMode="auto">
          <a:xfrm>
            <a:off x="914400" y="4572000"/>
            <a:ext cx="5029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57350" name="Rectangle 1030">
            <a:extLst>
              <a:ext uri="{FF2B5EF4-FFF2-40B4-BE49-F238E27FC236}">
                <a16:creationId xmlns:a16="http://schemas.microsoft.com/office/drawing/2014/main" id="{DA1FCB8D-8A43-4537-938C-59817784F24B}"/>
              </a:ext>
            </a:extLst>
          </p:cNvPr>
          <p:cNvSpPr>
            <a:spLocks noGrp="1" noChangeArrowheads="1"/>
          </p:cNvSpPr>
          <p:nvPr>
            <p:ph type="ftr" sz="quarter" idx="4"/>
          </p:nvPr>
        </p:nvSpPr>
        <p:spPr bwMode="auto">
          <a:xfrm>
            <a:off x="0" y="9067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pt-BR" altLang="en-US"/>
          </a:p>
        </p:txBody>
      </p:sp>
      <p:sp>
        <p:nvSpPr>
          <p:cNvPr id="57351" name="Rectangle 1031">
            <a:extLst>
              <a:ext uri="{FF2B5EF4-FFF2-40B4-BE49-F238E27FC236}">
                <a16:creationId xmlns:a16="http://schemas.microsoft.com/office/drawing/2014/main" id="{25B66247-A6AC-4B35-A813-8520EF6C34A3}"/>
              </a:ext>
            </a:extLst>
          </p:cNvPr>
          <p:cNvSpPr>
            <a:spLocks noGrp="1" noChangeArrowheads="1"/>
          </p:cNvSpPr>
          <p:nvPr>
            <p:ph type="sldNum" sz="quarter" idx="5"/>
          </p:nvPr>
        </p:nvSpPr>
        <p:spPr bwMode="auto">
          <a:xfrm>
            <a:off x="3886200" y="9067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A3C8C551-4EDF-4383-97BB-CF2E682D7F0B}" type="slidenum">
              <a:rPr lang="pt-BR" altLang="en-US"/>
              <a:pPr/>
              <a:t>‹#›</a:t>
            </a:fld>
            <a:endParaRPr lang="pt-BR" altLang="en-US"/>
          </a:p>
        </p:txBody>
      </p:sp>
    </p:spTree>
    <p:extLst>
      <p:ext uri="{BB962C8B-B14F-4D97-AF65-F5344CB8AC3E}">
        <p14:creationId xmlns:p14="http://schemas.microsoft.com/office/powerpoint/2010/main" val="33818439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nalyticsvidhya.com/blog/2017/03/imbalanced-classification-problem/?source=post_page---------------------------"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Sensitivity_and_specificity" TargetMode="External"/><Relationship Id="rId4" Type="http://schemas.openxmlformats.org/officeDocument/2006/relationships/hyperlink" Target="https://en.wikipedia.org/wiki/Positive_predictive_valu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47D02B9F-8E28-4115-AA25-57083C0EDB5C}"/>
              </a:ext>
            </a:extLst>
          </p:cNvPr>
          <p:cNvSpPr>
            <a:spLocks noGrp="1" noChangeArrowheads="1"/>
          </p:cNvSpPr>
          <p:nvPr>
            <p:ph type="sldNum" sz="quarter" idx="5"/>
          </p:nvPr>
        </p:nvSpPr>
        <p:spPr>
          <a:ln/>
        </p:spPr>
        <p:txBody>
          <a:bodyPr/>
          <a:lstStyle/>
          <a:p>
            <a:fld id="{B2A67561-573A-4D16-BAE4-5100AD6AE566}" type="slidenum">
              <a:rPr lang="pt-BR" altLang="en-US"/>
              <a:pPr/>
              <a:t>1</a:t>
            </a:fld>
            <a:endParaRPr lang="pt-BR" altLang="en-US"/>
          </a:p>
        </p:txBody>
      </p:sp>
      <p:sp>
        <p:nvSpPr>
          <p:cNvPr id="192514" name="Rectangle 2">
            <a:extLst>
              <a:ext uri="{FF2B5EF4-FFF2-40B4-BE49-F238E27FC236}">
                <a16:creationId xmlns:a16="http://schemas.microsoft.com/office/drawing/2014/main" id="{0425BDB2-A930-4B5C-A978-09DF6F9F9244}"/>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1C75DA06-2351-43B0-AB97-9A8BDE1DA5A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2024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10</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r>
              <a:rPr lang="en-US" dirty="0">
                <a:hlinkClick r:id="rId3"/>
              </a:rPr>
              <a:t>imbalanced classification </a:t>
            </a:r>
            <a:endParaRPr lang="en-US" sz="1200" dirty="0"/>
          </a:p>
          <a:p>
            <a:endParaRPr lang="en-US" sz="1200" dirty="0"/>
          </a:p>
          <a:p>
            <a:r>
              <a:rPr lang="en-US" sz="2400" dirty="0"/>
              <a:t>How likely people will stay if model predicts stay?</a:t>
            </a:r>
          </a:p>
          <a:p>
            <a:pPr lvl="1"/>
            <a:r>
              <a:rPr lang="en-US" dirty="0"/>
              <a:t> </a:t>
            </a:r>
          </a:p>
          <a:p>
            <a:endParaRPr lang="en-US" dirty="0"/>
          </a:p>
          <a:p>
            <a:r>
              <a:rPr lang="en-US" sz="1200" b="0" i="0" u="none" strike="noStrike" kern="1200" dirty="0">
                <a:solidFill>
                  <a:schemeClr val="tx1"/>
                </a:solidFill>
                <a:effectLst/>
                <a:latin typeface="Arial" panose="020B0604020202020204" pitchFamily="34" charset="0"/>
                <a:ea typeface="+mn-ea"/>
                <a:cs typeface="+mn-cs"/>
              </a:rPr>
              <a:t>precision is "how useful the search results are", and recall is "how complete the results are".</a:t>
            </a:r>
            <a:endParaRPr lang="en-US" dirty="0"/>
          </a:p>
          <a:p>
            <a:endParaRPr lang="en-US" dirty="0"/>
          </a:p>
          <a:p>
            <a:r>
              <a:rPr lang="en-US" sz="1200" b="1" i="0" u="none" strike="noStrike" kern="1200" dirty="0">
                <a:solidFill>
                  <a:schemeClr val="tx1"/>
                </a:solidFill>
                <a:effectLst/>
                <a:latin typeface="Arial" panose="020B0604020202020204" pitchFamily="34" charset="0"/>
                <a:ea typeface="+mn-ea"/>
                <a:cs typeface="+mn-cs"/>
              </a:rPr>
              <a:t>precision</a:t>
            </a:r>
            <a:r>
              <a:rPr lang="en-US" sz="1200" b="0" i="0" u="none" strike="noStrike" kern="1200" dirty="0">
                <a:solidFill>
                  <a:schemeClr val="tx1"/>
                </a:solidFill>
                <a:effectLst/>
                <a:latin typeface="Arial" panose="020B0604020202020204" pitchFamily="34" charset="0"/>
                <a:ea typeface="+mn-ea"/>
                <a:cs typeface="+mn-cs"/>
              </a:rPr>
              <a:t> (also called </a:t>
            </a:r>
            <a:r>
              <a:rPr lang="en-US" sz="1200" b="0" i="0" u="none" strike="noStrike" kern="1200" dirty="0">
                <a:solidFill>
                  <a:schemeClr val="tx1"/>
                </a:solidFill>
                <a:effectLst/>
                <a:latin typeface="Arial" panose="020B0604020202020204" pitchFamily="34" charset="0"/>
                <a:ea typeface="+mn-ea"/>
                <a:cs typeface="+mn-cs"/>
                <a:hlinkClick r:id="rId4" tooltip="Positive predictive value"/>
              </a:rPr>
              <a:t>positive predictive value</a:t>
            </a:r>
            <a:r>
              <a:rPr lang="en-US" sz="1200" b="0" i="0" u="none" strike="noStrike" kern="1200" dirty="0">
                <a:solidFill>
                  <a:schemeClr val="tx1"/>
                </a:solidFill>
                <a:effectLst/>
                <a:latin typeface="Arial" panose="020B0604020202020204" pitchFamily="34" charset="0"/>
                <a:ea typeface="+mn-ea"/>
                <a:cs typeface="+mn-cs"/>
              </a:rPr>
              <a:t>) is the fraction of relevant instances among the retrieved instances, while </a:t>
            </a:r>
            <a:r>
              <a:rPr lang="en-US" sz="1200" b="1" i="0" u="none" strike="noStrike" kern="1200" dirty="0">
                <a:solidFill>
                  <a:schemeClr val="tx1"/>
                </a:solidFill>
                <a:effectLst/>
                <a:latin typeface="Arial" panose="020B0604020202020204" pitchFamily="34" charset="0"/>
                <a:ea typeface="+mn-ea"/>
                <a:cs typeface="+mn-cs"/>
              </a:rPr>
              <a:t>recall</a:t>
            </a:r>
            <a:r>
              <a:rPr lang="en-US" sz="1200" b="0" i="0" u="none" strike="noStrike" kern="1200" dirty="0">
                <a:solidFill>
                  <a:schemeClr val="tx1"/>
                </a:solidFill>
                <a:effectLst/>
                <a:latin typeface="Arial" panose="020B0604020202020204" pitchFamily="34" charset="0"/>
                <a:ea typeface="+mn-ea"/>
                <a:cs typeface="+mn-cs"/>
              </a:rPr>
              <a:t> (also known as </a:t>
            </a:r>
            <a:r>
              <a:rPr lang="en-US" sz="1200" b="0" i="0" u="none" strike="noStrike" kern="1200" dirty="0">
                <a:solidFill>
                  <a:schemeClr val="tx1"/>
                </a:solidFill>
                <a:effectLst/>
                <a:latin typeface="Arial" panose="020B0604020202020204" pitchFamily="34" charset="0"/>
                <a:ea typeface="+mn-ea"/>
                <a:cs typeface="+mn-cs"/>
                <a:hlinkClick r:id="rId5" tooltip="Sensitivity and specificity"/>
              </a:rPr>
              <a:t>sensitivity</a:t>
            </a:r>
            <a:r>
              <a:rPr lang="en-US" sz="1200" b="0" i="0" u="none" strike="noStrike" kern="1200" dirty="0">
                <a:solidFill>
                  <a:schemeClr val="tx1"/>
                </a:solidFill>
                <a:effectLst/>
                <a:latin typeface="Arial" panose="020B0604020202020204" pitchFamily="34" charset="0"/>
                <a:ea typeface="+mn-ea"/>
                <a:cs typeface="+mn-cs"/>
              </a:rPr>
              <a:t>) is the fraction of relevant instances that have been retrieved over the total amount of relevant instances.</a:t>
            </a:r>
            <a:endParaRPr lang="en-US" dirty="0"/>
          </a:p>
          <a:p>
            <a:endParaRPr lang="en-US" altLang="en-US" dirty="0"/>
          </a:p>
          <a:p>
            <a:r>
              <a:rPr lang="en-US" altLang="en-US" dirty="0"/>
              <a:t>Using test set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(94.3%-84.7%)/(1-84.7%)=62.7%</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https://</a:t>
            </a:r>
            <a:r>
              <a:rPr lang="en-US" sz="1200" dirty="0" err="1"/>
              <a:t>en.wikipedia.org</a:t>
            </a:r>
            <a:r>
              <a:rPr lang="en-US" sz="1200" dirty="0"/>
              <a:t>/wiki/</a:t>
            </a:r>
            <a:r>
              <a:rPr lang="en-US" sz="1200" dirty="0" err="1"/>
              <a:t>Precision_and_recall?source</a:t>
            </a:r>
            <a:r>
              <a:rPr lang="en-US" sz="1200" dirty="0"/>
              <a:t>=</a:t>
            </a:r>
            <a:r>
              <a:rPr lang="en-US" sz="1200" dirty="0" err="1"/>
              <a:t>post_page</a:t>
            </a:r>
            <a:r>
              <a:rPr lang="en-US" sz="120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anose="020B0604020202020204" pitchFamily="34" charset="0"/>
                <a:ea typeface="+mn-ea"/>
                <a:cs typeface="+mn-cs"/>
              </a:rPr>
              <a:t>True positives are data point classified as positive by the model that actually are positive (meaning they are correct), and false negatives are data points the model identifies as negative that actually are positive (incorrect).</a:t>
            </a: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endParaRPr lang="en-US" altLang="en-US" dirty="0"/>
          </a:p>
        </p:txBody>
      </p:sp>
    </p:spTree>
    <p:extLst>
      <p:ext uri="{BB962C8B-B14F-4D97-AF65-F5344CB8AC3E}">
        <p14:creationId xmlns:p14="http://schemas.microsoft.com/office/powerpoint/2010/main" val="3839671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11</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41583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12</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68744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20389421-D2A1-47AF-BDE1-0B99817FAE9B}"/>
              </a:ext>
            </a:extLst>
          </p:cNvPr>
          <p:cNvSpPr>
            <a:spLocks noGrp="1" noChangeArrowheads="1"/>
          </p:cNvSpPr>
          <p:nvPr>
            <p:ph type="sldNum" sz="quarter" idx="5"/>
          </p:nvPr>
        </p:nvSpPr>
        <p:spPr>
          <a:ln/>
        </p:spPr>
        <p:txBody>
          <a:bodyPr/>
          <a:lstStyle/>
          <a:p>
            <a:fld id="{2F8E116D-AC72-4233-89E9-33EA392355E6}" type="slidenum">
              <a:rPr lang="pt-BR" altLang="en-US"/>
              <a:pPr/>
              <a:t>13</a:t>
            </a:fld>
            <a:endParaRPr lang="pt-BR" altLang="en-US"/>
          </a:p>
        </p:txBody>
      </p:sp>
      <p:sp>
        <p:nvSpPr>
          <p:cNvPr id="193538" name="Rectangle 2">
            <a:extLst>
              <a:ext uri="{FF2B5EF4-FFF2-40B4-BE49-F238E27FC236}">
                <a16:creationId xmlns:a16="http://schemas.microsoft.com/office/drawing/2014/main" id="{2C712EA0-C22C-412A-8F62-37C41E6766B3}"/>
              </a:ext>
            </a:extLst>
          </p:cNvPr>
          <p:cNvSpPr>
            <a:spLocks noGrp="1" noRot="1" noChangeAspect="1" noChangeArrowheads="1" noTextEdit="1"/>
          </p:cNvSpPr>
          <p:nvPr>
            <p:ph type="sldImg"/>
          </p:nvPr>
        </p:nvSpPr>
        <p:spPr>
          <a:ln/>
        </p:spPr>
      </p:sp>
      <p:sp>
        <p:nvSpPr>
          <p:cNvPr id="193539" name="Rectangle 3">
            <a:extLst>
              <a:ext uri="{FF2B5EF4-FFF2-40B4-BE49-F238E27FC236}">
                <a16:creationId xmlns:a16="http://schemas.microsoft.com/office/drawing/2014/main" id="{B163B187-3F2B-47CB-AC1A-EC2C043B8D4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55549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2</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5347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3</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8579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4</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8541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5</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5328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6</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84498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7</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0160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8</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r>
              <a:rPr lang="en-US" altLang="en-US" dirty="0"/>
              <a:t>45 seg</a:t>
            </a:r>
          </a:p>
        </p:txBody>
      </p:sp>
    </p:spTree>
    <p:extLst>
      <p:ext uri="{BB962C8B-B14F-4D97-AF65-F5344CB8AC3E}">
        <p14:creationId xmlns:p14="http://schemas.microsoft.com/office/powerpoint/2010/main" val="2142798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9</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2974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6995-92EB-440B-94D4-4D9977AAF03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C9F05E-0A7B-4E90-8B7E-6A609E91EF90}"/>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36763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3B03-E3AE-4310-AC45-0E63A1B7E57D}"/>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BDC43E-D78F-4FAD-ADD7-D566CF208B76}"/>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44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13194-5AB6-4107-A11B-958509B6188A}"/>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980313-A3B2-4377-9DC7-C40719B35505}"/>
              </a:ext>
            </a:extLst>
          </p:cNvPr>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62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1624-5B91-4380-9ABC-1F0E3F7C9AAE}"/>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51C6062-C7A2-4F04-A9C9-971E2595A4ED}"/>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3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F508-C94C-4C54-89D7-F7D2A5761D8F}"/>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F1D717-C780-49B6-8078-710592B697E9}"/>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26033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09C8-8662-49BF-8837-55B5350E972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6CDAC6E-996E-409D-BB8C-727B4A253DB8}"/>
              </a:ext>
            </a:extLst>
          </p:cNvPr>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05B7DC-0D11-4EE2-A89E-5973A135C7D0}"/>
              </a:ext>
            </a:extLst>
          </p:cNvPr>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1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7E8F-D8BA-46F4-B106-3B4725B6EBEB}"/>
              </a:ext>
            </a:extLst>
          </p:cNvPr>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12AE0A1-7C32-4A96-B815-2FE825036F4B}"/>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45563C-8ADB-4DEB-B955-DCBB3104E0EB}"/>
              </a:ext>
            </a:extLst>
          </p:cNvPr>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26610A-9F1C-4941-8A18-E2F52695B291}"/>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AFBC86-84D8-42EA-839F-4DCC9A70C999}"/>
              </a:ext>
            </a:extLst>
          </p:cNvPr>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877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7509D-FA2F-4164-B5A2-1BCB8246B37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18333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887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64ED-66F7-47CB-A103-79ADE43DF771}"/>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2F57E6-F89B-4518-948E-DA9225822A29}"/>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74A006-3785-46AD-9103-0171AC4C35B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09446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130E-6493-4C5C-AFEF-D5A5809B9270}"/>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C7AD1D-5E04-4967-9A9B-EEF608D0F9E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966891-21D9-44DF-BC41-6960654BB8A6}"/>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80919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10" name="Group 6">
            <a:extLst>
              <a:ext uri="{FF2B5EF4-FFF2-40B4-BE49-F238E27FC236}">
                <a16:creationId xmlns:a16="http://schemas.microsoft.com/office/drawing/2014/main" id="{C7306379-B505-4736-989D-ADE361BC83FE}"/>
              </a:ext>
            </a:extLst>
          </p:cNvPr>
          <p:cNvGrpSpPr>
            <a:grpSpLocks/>
          </p:cNvGrpSpPr>
          <p:nvPr/>
        </p:nvGrpSpPr>
        <p:grpSpPr bwMode="auto">
          <a:xfrm>
            <a:off x="2725303" y="1210126"/>
            <a:ext cx="6408737" cy="1060450"/>
            <a:chOff x="0" y="0"/>
            <a:chExt cx="1723" cy="647"/>
          </a:xfrm>
        </p:grpSpPr>
        <p:sp>
          <p:nvSpPr>
            <p:cNvPr id="98311" name="Line 7">
              <a:extLst>
                <a:ext uri="{FF2B5EF4-FFF2-40B4-BE49-F238E27FC236}">
                  <a16:creationId xmlns:a16="http://schemas.microsoft.com/office/drawing/2014/main" id="{507AEEF5-F51B-43A2-BB4F-4508F28276CA}"/>
                </a:ext>
              </a:extLst>
            </p:cNvPr>
            <p:cNvSpPr>
              <a:spLocks noChangeShapeType="1"/>
            </p:cNvSpPr>
            <p:nvPr/>
          </p:nvSpPr>
          <p:spPr bwMode="auto">
            <a:xfrm>
              <a:off x="0" y="647"/>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2" name="Line 8">
              <a:extLst>
                <a:ext uri="{FF2B5EF4-FFF2-40B4-BE49-F238E27FC236}">
                  <a16:creationId xmlns:a16="http://schemas.microsoft.com/office/drawing/2014/main" id="{349269FA-BDB1-428F-AC73-3FF8FA03FFE7}"/>
                </a:ext>
              </a:extLst>
            </p:cNvPr>
            <p:cNvSpPr>
              <a:spLocks noChangeShapeType="1"/>
            </p:cNvSpPr>
            <p:nvPr/>
          </p:nvSpPr>
          <p:spPr bwMode="auto">
            <a:xfrm>
              <a:off x="0" y="601"/>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3" name="Line 9">
              <a:extLst>
                <a:ext uri="{FF2B5EF4-FFF2-40B4-BE49-F238E27FC236}">
                  <a16:creationId xmlns:a16="http://schemas.microsoft.com/office/drawing/2014/main" id="{058227F9-BEBE-4C75-94D1-F88D43FA76A7}"/>
                </a:ext>
              </a:extLst>
            </p:cNvPr>
            <p:cNvSpPr>
              <a:spLocks noChangeShapeType="1"/>
            </p:cNvSpPr>
            <p:nvPr/>
          </p:nvSpPr>
          <p:spPr bwMode="auto">
            <a:xfrm>
              <a:off x="0" y="555"/>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4" name="Line 10">
              <a:extLst>
                <a:ext uri="{FF2B5EF4-FFF2-40B4-BE49-F238E27FC236}">
                  <a16:creationId xmlns:a16="http://schemas.microsoft.com/office/drawing/2014/main" id="{D874600A-3526-412D-8C3A-ACE634D5DB0D}"/>
                </a:ext>
              </a:extLst>
            </p:cNvPr>
            <p:cNvSpPr>
              <a:spLocks noChangeShapeType="1"/>
            </p:cNvSpPr>
            <p:nvPr/>
          </p:nvSpPr>
          <p:spPr bwMode="auto">
            <a:xfrm>
              <a:off x="0" y="509"/>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5" name="Line 11">
              <a:extLst>
                <a:ext uri="{FF2B5EF4-FFF2-40B4-BE49-F238E27FC236}">
                  <a16:creationId xmlns:a16="http://schemas.microsoft.com/office/drawing/2014/main" id="{90A9A253-9370-47D1-9FAA-02C0178723FB}"/>
                </a:ext>
              </a:extLst>
            </p:cNvPr>
            <p:cNvSpPr>
              <a:spLocks noChangeShapeType="1"/>
            </p:cNvSpPr>
            <p:nvPr/>
          </p:nvSpPr>
          <p:spPr bwMode="auto">
            <a:xfrm>
              <a:off x="0" y="462"/>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6" name="Line 12">
              <a:extLst>
                <a:ext uri="{FF2B5EF4-FFF2-40B4-BE49-F238E27FC236}">
                  <a16:creationId xmlns:a16="http://schemas.microsoft.com/office/drawing/2014/main" id="{EA6A0F59-5844-4442-81A8-CFE2DE92C252}"/>
                </a:ext>
              </a:extLst>
            </p:cNvPr>
            <p:cNvSpPr>
              <a:spLocks noChangeShapeType="1"/>
            </p:cNvSpPr>
            <p:nvPr/>
          </p:nvSpPr>
          <p:spPr bwMode="auto">
            <a:xfrm>
              <a:off x="0" y="416"/>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7" name="Line 13">
              <a:extLst>
                <a:ext uri="{FF2B5EF4-FFF2-40B4-BE49-F238E27FC236}">
                  <a16:creationId xmlns:a16="http://schemas.microsoft.com/office/drawing/2014/main" id="{D2E780CF-4006-40B1-BB4B-9BE67A3B43EA}"/>
                </a:ext>
              </a:extLst>
            </p:cNvPr>
            <p:cNvSpPr>
              <a:spLocks noChangeShapeType="1"/>
            </p:cNvSpPr>
            <p:nvPr/>
          </p:nvSpPr>
          <p:spPr bwMode="auto">
            <a:xfrm>
              <a:off x="0" y="370"/>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8" name="Line 14">
              <a:extLst>
                <a:ext uri="{FF2B5EF4-FFF2-40B4-BE49-F238E27FC236}">
                  <a16:creationId xmlns:a16="http://schemas.microsoft.com/office/drawing/2014/main" id="{24F795E2-B9BF-4C3B-8CF6-04AB36DA1F56}"/>
                </a:ext>
              </a:extLst>
            </p:cNvPr>
            <p:cNvSpPr>
              <a:spLocks noChangeShapeType="1"/>
            </p:cNvSpPr>
            <p:nvPr/>
          </p:nvSpPr>
          <p:spPr bwMode="auto">
            <a:xfrm>
              <a:off x="0" y="323"/>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9" name="Line 15">
              <a:extLst>
                <a:ext uri="{FF2B5EF4-FFF2-40B4-BE49-F238E27FC236}">
                  <a16:creationId xmlns:a16="http://schemas.microsoft.com/office/drawing/2014/main" id="{5670AA89-63D1-41DF-969A-D44051F2C370}"/>
                </a:ext>
              </a:extLst>
            </p:cNvPr>
            <p:cNvSpPr>
              <a:spLocks noChangeShapeType="1"/>
            </p:cNvSpPr>
            <p:nvPr/>
          </p:nvSpPr>
          <p:spPr bwMode="auto">
            <a:xfrm>
              <a:off x="0" y="277"/>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0" name="Line 16">
              <a:extLst>
                <a:ext uri="{FF2B5EF4-FFF2-40B4-BE49-F238E27FC236}">
                  <a16:creationId xmlns:a16="http://schemas.microsoft.com/office/drawing/2014/main" id="{1D59EC67-5036-449D-9982-33D6045D8707}"/>
                </a:ext>
              </a:extLst>
            </p:cNvPr>
            <p:cNvSpPr>
              <a:spLocks noChangeShapeType="1"/>
            </p:cNvSpPr>
            <p:nvPr/>
          </p:nvSpPr>
          <p:spPr bwMode="auto">
            <a:xfrm>
              <a:off x="0" y="231"/>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1" name="Line 17">
              <a:extLst>
                <a:ext uri="{FF2B5EF4-FFF2-40B4-BE49-F238E27FC236}">
                  <a16:creationId xmlns:a16="http://schemas.microsoft.com/office/drawing/2014/main" id="{D28F7DA8-3706-47CC-855B-18A360CF88FD}"/>
                </a:ext>
              </a:extLst>
            </p:cNvPr>
            <p:cNvSpPr>
              <a:spLocks noChangeShapeType="1"/>
            </p:cNvSpPr>
            <p:nvPr/>
          </p:nvSpPr>
          <p:spPr bwMode="auto">
            <a:xfrm>
              <a:off x="0" y="185"/>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2" name="Line 18">
              <a:extLst>
                <a:ext uri="{FF2B5EF4-FFF2-40B4-BE49-F238E27FC236}">
                  <a16:creationId xmlns:a16="http://schemas.microsoft.com/office/drawing/2014/main" id="{459C1C85-F5B1-4D89-B815-C803C3C455CE}"/>
                </a:ext>
              </a:extLst>
            </p:cNvPr>
            <p:cNvSpPr>
              <a:spLocks noChangeShapeType="1"/>
            </p:cNvSpPr>
            <p:nvPr/>
          </p:nvSpPr>
          <p:spPr bwMode="auto">
            <a:xfrm>
              <a:off x="0" y="138"/>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3" name="Line 19">
              <a:extLst>
                <a:ext uri="{FF2B5EF4-FFF2-40B4-BE49-F238E27FC236}">
                  <a16:creationId xmlns:a16="http://schemas.microsoft.com/office/drawing/2014/main" id="{25D1AF2B-FC4B-48B4-A1AD-C2CBF29E4D8F}"/>
                </a:ext>
              </a:extLst>
            </p:cNvPr>
            <p:cNvSpPr>
              <a:spLocks noChangeShapeType="1"/>
            </p:cNvSpPr>
            <p:nvPr/>
          </p:nvSpPr>
          <p:spPr bwMode="auto">
            <a:xfrm>
              <a:off x="0" y="92"/>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4" name="Line 20">
              <a:extLst>
                <a:ext uri="{FF2B5EF4-FFF2-40B4-BE49-F238E27FC236}">
                  <a16:creationId xmlns:a16="http://schemas.microsoft.com/office/drawing/2014/main" id="{675C197A-BB24-4D79-BDF7-E65E2ABA99B4}"/>
                </a:ext>
              </a:extLst>
            </p:cNvPr>
            <p:cNvSpPr>
              <a:spLocks noChangeShapeType="1"/>
            </p:cNvSpPr>
            <p:nvPr/>
          </p:nvSpPr>
          <p:spPr bwMode="auto">
            <a:xfrm>
              <a:off x="0" y="46"/>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5" name="Line 21">
              <a:extLst>
                <a:ext uri="{FF2B5EF4-FFF2-40B4-BE49-F238E27FC236}">
                  <a16:creationId xmlns:a16="http://schemas.microsoft.com/office/drawing/2014/main" id="{4FF09182-AD2B-4CD6-A90F-C400E6E2940D}"/>
                </a:ext>
              </a:extLst>
            </p:cNvPr>
            <p:cNvSpPr>
              <a:spLocks noChangeShapeType="1"/>
            </p:cNvSpPr>
            <p:nvPr/>
          </p:nvSpPr>
          <p:spPr bwMode="auto">
            <a:xfrm>
              <a:off x="0" y="0"/>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8328" name="Rectangle 24">
            <a:extLst>
              <a:ext uri="{FF2B5EF4-FFF2-40B4-BE49-F238E27FC236}">
                <a16:creationId xmlns:a16="http://schemas.microsoft.com/office/drawing/2014/main" id="{5108CC8E-F16A-4925-B840-7973B425FB23}"/>
              </a:ext>
            </a:extLst>
          </p:cNvPr>
          <p:cNvSpPr>
            <a:spLocks noChangeArrowheads="1"/>
          </p:cNvSpPr>
          <p:nvPr/>
        </p:nvSpPr>
        <p:spPr bwMode="auto">
          <a:xfrm>
            <a:off x="0" y="1143000"/>
            <a:ext cx="2735263" cy="113982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8329" name="Group 25">
            <a:extLst>
              <a:ext uri="{FF2B5EF4-FFF2-40B4-BE49-F238E27FC236}">
                <a16:creationId xmlns:a16="http://schemas.microsoft.com/office/drawing/2014/main" id="{B521383F-37A9-4DBE-9FB4-8BA2D7369931}"/>
              </a:ext>
            </a:extLst>
          </p:cNvPr>
          <p:cNvGrpSpPr>
            <a:grpSpLocks/>
          </p:cNvGrpSpPr>
          <p:nvPr/>
        </p:nvGrpSpPr>
        <p:grpSpPr bwMode="auto">
          <a:xfrm>
            <a:off x="0" y="1143000"/>
            <a:ext cx="2735263" cy="1060450"/>
            <a:chOff x="0" y="0"/>
            <a:chExt cx="1723" cy="647"/>
          </a:xfrm>
        </p:grpSpPr>
        <p:sp>
          <p:nvSpPr>
            <p:cNvPr id="98330" name="Line 26">
              <a:extLst>
                <a:ext uri="{FF2B5EF4-FFF2-40B4-BE49-F238E27FC236}">
                  <a16:creationId xmlns:a16="http://schemas.microsoft.com/office/drawing/2014/main" id="{3ECE4B44-E02E-4F79-83BD-3F0E23F838D0}"/>
                </a:ext>
              </a:extLst>
            </p:cNvPr>
            <p:cNvSpPr>
              <a:spLocks noChangeShapeType="1"/>
            </p:cNvSpPr>
            <p:nvPr/>
          </p:nvSpPr>
          <p:spPr bwMode="auto">
            <a:xfrm>
              <a:off x="0" y="64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1" name="Line 27">
              <a:extLst>
                <a:ext uri="{FF2B5EF4-FFF2-40B4-BE49-F238E27FC236}">
                  <a16:creationId xmlns:a16="http://schemas.microsoft.com/office/drawing/2014/main" id="{674A0A87-2395-4A9A-BA60-B89DD1527448}"/>
                </a:ext>
              </a:extLst>
            </p:cNvPr>
            <p:cNvSpPr>
              <a:spLocks noChangeShapeType="1"/>
            </p:cNvSpPr>
            <p:nvPr/>
          </p:nvSpPr>
          <p:spPr bwMode="auto">
            <a:xfrm>
              <a:off x="0" y="60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2" name="Line 28">
              <a:extLst>
                <a:ext uri="{FF2B5EF4-FFF2-40B4-BE49-F238E27FC236}">
                  <a16:creationId xmlns:a16="http://schemas.microsoft.com/office/drawing/2014/main" id="{F405E899-7E04-416F-B973-BA2D6921892E}"/>
                </a:ext>
              </a:extLst>
            </p:cNvPr>
            <p:cNvSpPr>
              <a:spLocks noChangeShapeType="1"/>
            </p:cNvSpPr>
            <p:nvPr/>
          </p:nvSpPr>
          <p:spPr bwMode="auto">
            <a:xfrm>
              <a:off x="0" y="55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3" name="Line 29">
              <a:extLst>
                <a:ext uri="{FF2B5EF4-FFF2-40B4-BE49-F238E27FC236}">
                  <a16:creationId xmlns:a16="http://schemas.microsoft.com/office/drawing/2014/main" id="{48F4A6EA-9ED5-4912-8B64-82C83AF7E00B}"/>
                </a:ext>
              </a:extLst>
            </p:cNvPr>
            <p:cNvSpPr>
              <a:spLocks noChangeShapeType="1"/>
            </p:cNvSpPr>
            <p:nvPr/>
          </p:nvSpPr>
          <p:spPr bwMode="auto">
            <a:xfrm>
              <a:off x="0" y="509"/>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4" name="Line 30">
              <a:extLst>
                <a:ext uri="{FF2B5EF4-FFF2-40B4-BE49-F238E27FC236}">
                  <a16:creationId xmlns:a16="http://schemas.microsoft.com/office/drawing/2014/main" id="{B72969AA-C5EC-4343-85CA-AD941DC036C0}"/>
                </a:ext>
              </a:extLst>
            </p:cNvPr>
            <p:cNvSpPr>
              <a:spLocks noChangeShapeType="1"/>
            </p:cNvSpPr>
            <p:nvPr/>
          </p:nvSpPr>
          <p:spPr bwMode="auto">
            <a:xfrm>
              <a:off x="0" y="46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5" name="Line 31">
              <a:extLst>
                <a:ext uri="{FF2B5EF4-FFF2-40B4-BE49-F238E27FC236}">
                  <a16:creationId xmlns:a16="http://schemas.microsoft.com/office/drawing/2014/main" id="{1941AA39-8616-4822-B984-A3269454CD85}"/>
                </a:ext>
              </a:extLst>
            </p:cNvPr>
            <p:cNvSpPr>
              <a:spLocks noChangeShapeType="1"/>
            </p:cNvSpPr>
            <p:nvPr/>
          </p:nvSpPr>
          <p:spPr bwMode="auto">
            <a:xfrm>
              <a:off x="0" y="41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6" name="Line 32">
              <a:extLst>
                <a:ext uri="{FF2B5EF4-FFF2-40B4-BE49-F238E27FC236}">
                  <a16:creationId xmlns:a16="http://schemas.microsoft.com/office/drawing/2014/main" id="{6BA8936B-6793-42FC-A6F4-6345AB9F847A}"/>
                </a:ext>
              </a:extLst>
            </p:cNvPr>
            <p:cNvSpPr>
              <a:spLocks noChangeShapeType="1"/>
            </p:cNvSpPr>
            <p:nvPr/>
          </p:nvSpPr>
          <p:spPr bwMode="auto">
            <a:xfrm>
              <a:off x="0" y="37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7" name="Line 33">
              <a:extLst>
                <a:ext uri="{FF2B5EF4-FFF2-40B4-BE49-F238E27FC236}">
                  <a16:creationId xmlns:a16="http://schemas.microsoft.com/office/drawing/2014/main" id="{48E8F245-BF90-47E5-B02C-430CD0CB125A}"/>
                </a:ext>
              </a:extLst>
            </p:cNvPr>
            <p:cNvSpPr>
              <a:spLocks noChangeShapeType="1"/>
            </p:cNvSpPr>
            <p:nvPr/>
          </p:nvSpPr>
          <p:spPr bwMode="auto">
            <a:xfrm>
              <a:off x="0" y="323"/>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8" name="Line 34">
              <a:extLst>
                <a:ext uri="{FF2B5EF4-FFF2-40B4-BE49-F238E27FC236}">
                  <a16:creationId xmlns:a16="http://schemas.microsoft.com/office/drawing/2014/main" id="{DE0EE1AF-88CF-4FF7-B429-0A1E69FE6B3E}"/>
                </a:ext>
              </a:extLst>
            </p:cNvPr>
            <p:cNvSpPr>
              <a:spLocks noChangeShapeType="1"/>
            </p:cNvSpPr>
            <p:nvPr/>
          </p:nvSpPr>
          <p:spPr bwMode="auto">
            <a:xfrm>
              <a:off x="0" y="27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9" name="Line 35">
              <a:extLst>
                <a:ext uri="{FF2B5EF4-FFF2-40B4-BE49-F238E27FC236}">
                  <a16:creationId xmlns:a16="http://schemas.microsoft.com/office/drawing/2014/main" id="{57DAFC12-ADE6-4372-A42E-F450B8CEE20D}"/>
                </a:ext>
              </a:extLst>
            </p:cNvPr>
            <p:cNvSpPr>
              <a:spLocks noChangeShapeType="1"/>
            </p:cNvSpPr>
            <p:nvPr/>
          </p:nvSpPr>
          <p:spPr bwMode="auto">
            <a:xfrm>
              <a:off x="0" y="23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0" name="Line 36">
              <a:extLst>
                <a:ext uri="{FF2B5EF4-FFF2-40B4-BE49-F238E27FC236}">
                  <a16:creationId xmlns:a16="http://schemas.microsoft.com/office/drawing/2014/main" id="{0AB614C6-DABD-4F22-AC7C-BFFB3B3DFBD7}"/>
                </a:ext>
              </a:extLst>
            </p:cNvPr>
            <p:cNvSpPr>
              <a:spLocks noChangeShapeType="1"/>
            </p:cNvSpPr>
            <p:nvPr/>
          </p:nvSpPr>
          <p:spPr bwMode="auto">
            <a:xfrm>
              <a:off x="0" y="18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1" name="Line 37">
              <a:extLst>
                <a:ext uri="{FF2B5EF4-FFF2-40B4-BE49-F238E27FC236}">
                  <a16:creationId xmlns:a16="http://schemas.microsoft.com/office/drawing/2014/main" id="{DD19823F-AF3C-463B-8FB6-A2477F80E2DA}"/>
                </a:ext>
              </a:extLst>
            </p:cNvPr>
            <p:cNvSpPr>
              <a:spLocks noChangeShapeType="1"/>
            </p:cNvSpPr>
            <p:nvPr/>
          </p:nvSpPr>
          <p:spPr bwMode="auto">
            <a:xfrm>
              <a:off x="0" y="138"/>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2" name="Line 38">
              <a:extLst>
                <a:ext uri="{FF2B5EF4-FFF2-40B4-BE49-F238E27FC236}">
                  <a16:creationId xmlns:a16="http://schemas.microsoft.com/office/drawing/2014/main" id="{31FE645B-78B6-4A10-B1DA-14BF4BC7A50B}"/>
                </a:ext>
              </a:extLst>
            </p:cNvPr>
            <p:cNvSpPr>
              <a:spLocks noChangeShapeType="1"/>
            </p:cNvSpPr>
            <p:nvPr/>
          </p:nvSpPr>
          <p:spPr bwMode="auto">
            <a:xfrm>
              <a:off x="0" y="9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3" name="Line 39">
              <a:extLst>
                <a:ext uri="{FF2B5EF4-FFF2-40B4-BE49-F238E27FC236}">
                  <a16:creationId xmlns:a16="http://schemas.microsoft.com/office/drawing/2014/main" id="{F03BE0BF-321C-40C6-8777-69EB1DA2F489}"/>
                </a:ext>
              </a:extLst>
            </p:cNvPr>
            <p:cNvSpPr>
              <a:spLocks noChangeShapeType="1"/>
            </p:cNvSpPr>
            <p:nvPr/>
          </p:nvSpPr>
          <p:spPr bwMode="auto">
            <a:xfrm>
              <a:off x="0" y="4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4" name="Line 40">
              <a:extLst>
                <a:ext uri="{FF2B5EF4-FFF2-40B4-BE49-F238E27FC236}">
                  <a16:creationId xmlns:a16="http://schemas.microsoft.com/office/drawing/2014/main" id="{C2F2A012-83DE-497D-923C-955AEE51F4E6}"/>
                </a:ext>
              </a:extLst>
            </p:cNvPr>
            <p:cNvSpPr>
              <a:spLocks noChangeShapeType="1"/>
            </p:cNvSpPr>
            <p:nvPr/>
          </p:nvSpPr>
          <p:spPr bwMode="auto">
            <a:xfrm>
              <a:off x="0" y="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8345" name="Line 41">
            <a:extLst>
              <a:ext uri="{FF2B5EF4-FFF2-40B4-BE49-F238E27FC236}">
                <a16:creationId xmlns:a16="http://schemas.microsoft.com/office/drawing/2014/main" id="{C6842DA5-A740-4A1A-B4CC-5DFF8FBC882F}"/>
              </a:ext>
            </a:extLst>
          </p:cNvPr>
          <p:cNvSpPr>
            <a:spLocks noChangeShapeType="1"/>
          </p:cNvSpPr>
          <p:nvPr/>
        </p:nvSpPr>
        <p:spPr bwMode="auto">
          <a:xfrm>
            <a:off x="0" y="1119188"/>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8346" name="Group 42">
            <a:extLst>
              <a:ext uri="{FF2B5EF4-FFF2-40B4-BE49-F238E27FC236}">
                <a16:creationId xmlns:a16="http://schemas.microsoft.com/office/drawing/2014/main" id="{4DCCD114-C58B-43E9-BB8B-CABE75FE171A}"/>
              </a:ext>
            </a:extLst>
          </p:cNvPr>
          <p:cNvGrpSpPr>
            <a:grpSpLocks/>
          </p:cNvGrpSpPr>
          <p:nvPr/>
        </p:nvGrpSpPr>
        <p:grpSpPr bwMode="auto">
          <a:xfrm>
            <a:off x="2282825" y="879475"/>
            <a:ext cx="904875" cy="904875"/>
            <a:chOff x="1411" y="587"/>
            <a:chExt cx="636" cy="636"/>
          </a:xfrm>
        </p:grpSpPr>
        <p:sp>
          <p:nvSpPr>
            <p:cNvPr id="98347" name="AutoShape 43">
              <a:extLst>
                <a:ext uri="{FF2B5EF4-FFF2-40B4-BE49-F238E27FC236}">
                  <a16:creationId xmlns:a16="http://schemas.microsoft.com/office/drawing/2014/main" id="{6403245E-D500-4B93-83CA-88530CF42C92}"/>
                </a:ext>
              </a:extLst>
            </p:cNvPr>
            <p:cNvSpPr>
              <a:spLocks noChangeArrowheads="1"/>
            </p:cNvSpPr>
            <p:nvPr/>
          </p:nvSpPr>
          <p:spPr bwMode="auto">
            <a:xfrm>
              <a:off x="1411" y="587"/>
              <a:ext cx="636" cy="636"/>
            </a:xfrm>
            <a:prstGeom prst="roundRect">
              <a:avLst>
                <a:gd name="adj" fmla="val 16667"/>
              </a:avLst>
            </a:prstGeom>
            <a:solidFill>
              <a:srgbClr val="FF9900"/>
            </a:solidFill>
            <a:ln>
              <a:noFill/>
            </a:ln>
            <a:effectLst/>
            <a:extLst>
              <a:ext uri="{91240B29-F687-4F45-9708-019B960494DF}">
                <a14:hiddenLine xmlns:a14="http://schemas.microsoft.com/office/drawing/2010/main" w="9525" algn="ctr">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98348" name="Group 44">
              <a:extLst>
                <a:ext uri="{FF2B5EF4-FFF2-40B4-BE49-F238E27FC236}">
                  <a16:creationId xmlns:a16="http://schemas.microsoft.com/office/drawing/2014/main" id="{6A3548B5-636C-455D-9731-EC11D4FEE85E}"/>
                </a:ext>
              </a:extLst>
            </p:cNvPr>
            <p:cNvGrpSpPr>
              <a:grpSpLocks/>
            </p:cNvGrpSpPr>
            <p:nvPr/>
          </p:nvGrpSpPr>
          <p:grpSpPr bwMode="auto">
            <a:xfrm>
              <a:off x="1523" y="714"/>
              <a:ext cx="398" cy="366"/>
              <a:chOff x="2374" y="1831"/>
              <a:chExt cx="416" cy="376"/>
            </a:xfrm>
          </p:grpSpPr>
          <p:grpSp>
            <p:nvGrpSpPr>
              <p:cNvPr id="98349" name="Group 45">
                <a:extLst>
                  <a:ext uri="{FF2B5EF4-FFF2-40B4-BE49-F238E27FC236}">
                    <a16:creationId xmlns:a16="http://schemas.microsoft.com/office/drawing/2014/main" id="{989BE421-0FA1-4732-B0F8-F2BAB2CEC686}"/>
                  </a:ext>
                </a:extLst>
              </p:cNvPr>
              <p:cNvGrpSpPr>
                <a:grpSpLocks/>
              </p:cNvGrpSpPr>
              <p:nvPr/>
            </p:nvGrpSpPr>
            <p:grpSpPr bwMode="auto">
              <a:xfrm>
                <a:off x="2427" y="1900"/>
                <a:ext cx="310" cy="238"/>
                <a:chOff x="2197" y="1904"/>
                <a:chExt cx="399" cy="307"/>
              </a:xfrm>
            </p:grpSpPr>
            <p:sp>
              <p:nvSpPr>
                <p:cNvPr id="98350" name="Oval 46">
                  <a:extLst>
                    <a:ext uri="{FF2B5EF4-FFF2-40B4-BE49-F238E27FC236}">
                      <a16:creationId xmlns:a16="http://schemas.microsoft.com/office/drawing/2014/main" id="{2E059075-7F2A-4E9C-B718-5E7AE164D00D}"/>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1" name="Oval 47">
                  <a:extLst>
                    <a:ext uri="{FF2B5EF4-FFF2-40B4-BE49-F238E27FC236}">
                      <a16:creationId xmlns:a16="http://schemas.microsoft.com/office/drawing/2014/main" id="{BA933DAD-9A1F-41D9-9487-997014E745DE}"/>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2" name="Oval 48">
                  <a:extLst>
                    <a:ext uri="{FF2B5EF4-FFF2-40B4-BE49-F238E27FC236}">
                      <a16:creationId xmlns:a16="http://schemas.microsoft.com/office/drawing/2014/main" id="{43186586-2BCA-4EF1-B7A2-F333E4DFC861}"/>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3" name="Oval 49">
                  <a:extLst>
                    <a:ext uri="{FF2B5EF4-FFF2-40B4-BE49-F238E27FC236}">
                      <a16:creationId xmlns:a16="http://schemas.microsoft.com/office/drawing/2014/main" id="{87A2B786-E9F6-4173-8D94-43EDB399A7AD}"/>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4" name="Oval 50">
                  <a:extLst>
                    <a:ext uri="{FF2B5EF4-FFF2-40B4-BE49-F238E27FC236}">
                      <a16:creationId xmlns:a16="http://schemas.microsoft.com/office/drawing/2014/main" id="{16CBAA57-6AB0-47DE-A1D5-D0B9AA594928}"/>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5" name="Oval 51">
                  <a:extLst>
                    <a:ext uri="{FF2B5EF4-FFF2-40B4-BE49-F238E27FC236}">
                      <a16:creationId xmlns:a16="http://schemas.microsoft.com/office/drawing/2014/main" id="{788682A9-C52F-4666-B172-F41388909E30}"/>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6" name="Oval 52">
                  <a:extLst>
                    <a:ext uri="{FF2B5EF4-FFF2-40B4-BE49-F238E27FC236}">
                      <a16:creationId xmlns:a16="http://schemas.microsoft.com/office/drawing/2014/main" id="{2FCEC6D3-CE5F-4DAB-B6F7-98AE259F4456}"/>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7" name="Oval 53">
                  <a:extLst>
                    <a:ext uri="{FF2B5EF4-FFF2-40B4-BE49-F238E27FC236}">
                      <a16:creationId xmlns:a16="http://schemas.microsoft.com/office/drawing/2014/main" id="{ACF3F2B4-D169-44D2-B98D-748CC7150065}"/>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8" name="Oval 54">
                  <a:extLst>
                    <a:ext uri="{FF2B5EF4-FFF2-40B4-BE49-F238E27FC236}">
                      <a16:creationId xmlns:a16="http://schemas.microsoft.com/office/drawing/2014/main" id="{082B56C7-B724-4655-AED8-52F2B158DFCD}"/>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8359" name="AutoShape 55">
                <a:extLst>
                  <a:ext uri="{FF2B5EF4-FFF2-40B4-BE49-F238E27FC236}">
                    <a16:creationId xmlns:a16="http://schemas.microsoft.com/office/drawing/2014/main" id="{125424CC-8C65-4A03-920D-0F90C0C97231}"/>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98361" name="Rectangle 57">
            <a:hlinkClick r:id="" action="ppaction://noaction" highlightClick="1"/>
            <a:extLst>
              <a:ext uri="{FF2B5EF4-FFF2-40B4-BE49-F238E27FC236}">
                <a16:creationId xmlns:a16="http://schemas.microsoft.com/office/drawing/2014/main" id="{646AD1C5-4E45-4979-AEEE-748A1AC7F248}"/>
              </a:ext>
            </a:extLst>
          </p:cNvPr>
          <p:cNvSpPr>
            <a:spLocks noChangeArrowheads="1"/>
          </p:cNvSpPr>
          <p:nvPr/>
        </p:nvSpPr>
        <p:spPr bwMode="auto">
          <a:xfrm>
            <a:off x="4572000" y="3792383"/>
            <a:ext cx="4154487" cy="396309"/>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lnSpc>
                <a:spcPct val="130000"/>
              </a:lnSpc>
            </a:pPr>
            <a:r>
              <a:rPr lang="pt-BR" altLang="en-US" sz="1400" dirty="0"/>
              <a:t>Our Project: Buzz or Bust</a:t>
            </a:r>
            <a:endParaRPr lang="pt-BR" altLang="en-US" sz="2600" dirty="0"/>
          </a:p>
        </p:txBody>
      </p:sp>
      <p:sp>
        <p:nvSpPr>
          <p:cNvPr id="98362" name="Rectangle 58">
            <a:extLst>
              <a:ext uri="{FF2B5EF4-FFF2-40B4-BE49-F238E27FC236}">
                <a16:creationId xmlns:a16="http://schemas.microsoft.com/office/drawing/2014/main" id="{A20E7F83-529B-4EB1-A3D5-73BF7F05E90D}"/>
              </a:ext>
            </a:extLst>
          </p:cNvPr>
          <p:cNvSpPr>
            <a:spLocks noChangeArrowheads="1"/>
          </p:cNvSpPr>
          <p:nvPr/>
        </p:nvSpPr>
        <p:spPr bwMode="auto">
          <a:xfrm>
            <a:off x="4324350" y="3943195"/>
            <a:ext cx="215900" cy="169863"/>
          </a:xfrm>
          <a:prstGeom prst="rect">
            <a:avLst/>
          </a:prstGeom>
          <a:solidFill>
            <a:srgbClr val="F9A14B"/>
          </a:solidFill>
          <a:ln>
            <a:noFill/>
          </a:ln>
          <a:effectLst/>
        </p:spPr>
        <p:txBody>
          <a:bodyPr wrap="none" anchor="ctr"/>
          <a:lstStyle/>
          <a:p>
            <a:endParaRPr lang="en-US"/>
          </a:p>
        </p:txBody>
      </p:sp>
      <p:sp>
        <p:nvSpPr>
          <p:cNvPr id="98364" name="Rectangle 60">
            <a:hlinkClick r:id="" action="ppaction://noaction" highlightClick="1"/>
            <a:extLst>
              <a:ext uri="{FF2B5EF4-FFF2-40B4-BE49-F238E27FC236}">
                <a16:creationId xmlns:a16="http://schemas.microsoft.com/office/drawing/2014/main" id="{3A88A066-C03F-4336-B500-319055BEE844}"/>
              </a:ext>
            </a:extLst>
          </p:cNvPr>
          <p:cNvSpPr>
            <a:spLocks noChangeArrowheads="1"/>
          </p:cNvSpPr>
          <p:nvPr/>
        </p:nvSpPr>
        <p:spPr bwMode="auto">
          <a:xfrm>
            <a:off x="4572000" y="4314670"/>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Questionnaire:  Data gathering</a:t>
            </a:r>
            <a:endParaRPr lang="pt-BR" altLang="en-US" sz="1600" dirty="0">
              <a:solidFill>
                <a:schemeClr val="bg1"/>
              </a:solidFill>
            </a:endParaRPr>
          </a:p>
        </p:txBody>
      </p:sp>
      <p:sp>
        <p:nvSpPr>
          <p:cNvPr id="98365" name="Rectangle 61">
            <a:extLst>
              <a:ext uri="{FF2B5EF4-FFF2-40B4-BE49-F238E27FC236}">
                <a16:creationId xmlns:a16="http://schemas.microsoft.com/office/drawing/2014/main" id="{8D58F616-F2CE-4412-90EF-A6DD593ACAEC}"/>
              </a:ext>
            </a:extLst>
          </p:cNvPr>
          <p:cNvSpPr>
            <a:spLocks noChangeArrowheads="1"/>
          </p:cNvSpPr>
          <p:nvPr/>
        </p:nvSpPr>
        <p:spPr bwMode="auto">
          <a:xfrm>
            <a:off x="4324350" y="4401983"/>
            <a:ext cx="215900" cy="169862"/>
          </a:xfrm>
          <a:prstGeom prst="rect">
            <a:avLst/>
          </a:prstGeom>
          <a:solidFill>
            <a:srgbClr val="F9A14B"/>
          </a:solidFill>
          <a:ln>
            <a:noFill/>
          </a:ln>
          <a:effectLst/>
        </p:spPr>
        <p:txBody>
          <a:bodyPr wrap="none" anchor="ctr"/>
          <a:lstStyle/>
          <a:p>
            <a:endParaRPr lang="en-US"/>
          </a:p>
        </p:txBody>
      </p:sp>
      <p:sp>
        <p:nvSpPr>
          <p:cNvPr id="98386" name="Rectangle 82">
            <a:hlinkClick r:id="" action="ppaction://noaction" highlightClick="1"/>
            <a:extLst>
              <a:ext uri="{FF2B5EF4-FFF2-40B4-BE49-F238E27FC236}">
                <a16:creationId xmlns:a16="http://schemas.microsoft.com/office/drawing/2014/main" id="{F1E43D28-BDC6-4E47-AA5D-07CDA3E964AA}"/>
              </a:ext>
            </a:extLst>
          </p:cNvPr>
          <p:cNvSpPr>
            <a:spLocks noChangeArrowheads="1"/>
          </p:cNvSpPr>
          <p:nvPr/>
        </p:nvSpPr>
        <p:spPr bwMode="auto">
          <a:xfrm>
            <a:off x="4572000" y="4782226"/>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Case Studies : Neural Network and Randon Forest</a:t>
            </a:r>
            <a:endParaRPr lang="pt-BR" altLang="en-US" sz="1600" dirty="0">
              <a:solidFill>
                <a:schemeClr val="bg1"/>
              </a:solidFill>
            </a:endParaRPr>
          </a:p>
        </p:txBody>
      </p:sp>
      <p:sp>
        <p:nvSpPr>
          <p:cNvPr id="98387" name="Rectangle 83">
            <a:extLst>
              <a:ext uri="{FF2B5EF4-FFF2-40B4-BE49-F238E27FC236}">
                <a16:creationId xmlns:a16="http://schemas.microsoft.com/office/drawing/2014/main" id="{F4797D0F-F3ED-414B-8416-D4B8A4E5739A}"/>
              </a:ext>
            </a:extLst>
          </p:cNvPr>
          <p:cNvSpPr>
            <a:spLocks noChangeArrowheads="1"/>
          </p:cNvSpPr>
          <p:nvPr/>
        </p:nvSpPr>
        <p:spPr bwMode="auto">
          <a:xfrm>
            <a:off x="4337050" y="4882239"/>
            <a:ext cx="215900" cy="169862"/>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91" name="Text Box 87">
            <a:extLst>
              <a:ext uri="{FF2B5EF4-FFF2-40B4-BE49-F238E27FC236}">
                <a16:creationId xmlns:a16="http://schemas.microsoft.com/office/drawing/2014/main" id="{E2E7FC05-BCED-4914-AA7E-57D91679A806}"/>
              </a:ext>
            </a:extLst>
          </p:cNvPr>
          <p:cNvSpPr txBox="1">
            <a:spLocks noChangeArrowheads="1"/>
          </p:cNvSpPr>
          <p:nvPr/>
        </p:nvSpPr>
        <p:spPr bwMode="auto">
          <a:xfrm>
            <a:off x="3837267" y="6419777"/>
            <a:ext cx="522200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ts val="500"/>
              </a:spcBef>
              <a:spcAft>
                <a:spcPts val="500"/>
              </a:spcAft>
            </a:pPr>
            <a:r>
              <a:rPr lang="pt-BR" altLang="en-US" sz="1200" b="1" dirty="0"/>
              <a:t>Team Members: </a:t>
            </a:r>
            <a:r>
              <a:rPr lang="pt-BR" altLang="en-US" sz="1200" dirty="0"/>
              <a:t>Lei Qin | </a:t>
            </a:r>
            <a:r>
              <a:rPr lang="pt-BR" altLang="en-US" sz="1200" dirty="0">
                <a:solidFill>
                  <a:schemeClr val="bg2"/>
                </a:solidFill>
              </a:rPr>
              <a:t>Rob Seaberg </a:t>
            </a:r>
            <a:r>
              <a:rPr lang="pt-BR" altLang="en-US" sz="1200" dirty="0"/>
              <a:t>| Winnie Wu | </a:t>
            </a:r>
            <a:r>
              <a:rPr lang="pt-BR" altLang="en-US" sz="1200" dirty="0">
                <a:solidFill>
                  <a:schemeClr val="bg2"/>
                </a:solidFill>
              </a:rPr>
              <a:t>Joao Victor Bonini</a:t>
            </a:r>
          </a:p>
        </p:txBody>
      </p:sp>
      <p:pic>
        <p:nvPicPr>
          <p:cNvPr id="3" name="Picture 2">
            <a:extLst>
              <a:ext uri="{FF2B5EF4-FFF2-40B4-BE49-F238E27FC236}">
                <a16:creationId xmlns:a16="http://schemas.microsoft.com/office/drawing/2014/main" id="{4ED434B8-826C-4B46-A702-2E8142877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469" y="2399028"/>
            <a:ext cx="4154487" cy="1130652"/>
          </a:xfrm>
          <a:prstGeom prst="rect">
            <a:avLst/>
          </a:prstGeom>
        </p:spPr>
      </p:pic>
      <p:sp>
        <p:nvSpPr>
          <p:cNvPr id="4" name="Rectangle 3">
            <a:extLst>
              <a:ext uri="{FF2B5EF4-FFF2-40B4-BE49-F238E27FC236}">
                <a16:creationId xmlns:a16="http://schemas.microsoft.com/office/drawing/2014/main" id="{9EE7065E-6D0B-49AB-BFAE-95BC495A3B72}"/>
              </a:ext>
            </a:extLst>
          </p:cNvPr>
          <p:cNvSpPr/>
          <p:nvPr/>
        </p:nvSpPr>
        <p:spPr>
          <a:xfrm>
            <a:off x="5454117" y="6117069"/>
            <a:ext cx="3506089" cy="276999"/>
          </a:xfrm>
          <a:prstGeom prst="rect">
            <a:avLst/>
          </a:prstGeom>
        </p:spPr>
        <p:txBody>
          <a:bodyPr wrap="none">
            <a:spAutoFit/>
          </a:bodyPr>
          <a:lstStyle/>
          <a:p>
            <a:r>
              <a:rPr lang="pt-BR" altLang="en-US" sz="1200" b="1" dirty="0"/>
              <a:t>Repo: </a:t>
            </a:r>
            <a:r>
              <a:rPr lang="en-US" sz="1200" dirty="0"/>
              <a:t>https://github.com/jvbonini/WhyExpat_site</a:t>
            </a:r>
          </a:p>
        </p:txBody>
      </p:sp>
    </p:spTree>
    <p:extLst>
      <p:ext uri="{BB962C8B-B14F-4D97-AF65-F5344CB8AC3E}">
        <p14:creationId xmlns:p14="http://schemas.microsoft.com/office/powerpoint/2010/main" val="211698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Random Forest</a:t>
            </a:r>
            <a:r>
              <a:rPr lang="zh-CN" altLang="en-US" dirty="0"/>
              <a:t> </a:t>
            </a:r>
            <a:r>
              <a:rPr lang="en-US" altLang="zh-CN" dirty="0"/>
              <a:t>(Binary classification)</a:t>
            </a:r>
            <a:endParaRPr lang="en-US" dirty="0"/>
          </a:p>
          <a:p>
            <a:pPr lvl="1"/>
            <a:r>
              <a:rPr lang="en-US" dirty="0"/>
              <a:t>Model accuracy: 0.853</a:t>
            </a:r>
          </a:p>
          <a:p>
            <a:pPr lvl="1"/>
            <a:r>
              <a:rPr lang="en-US" dirty="0"/>
              <a:t>Precision: </a:t>
            </a:r>
          </a:p>
          <a:p>
            <a:pPr marL="457200" lvl="1" indent="0">
              <a:buNone/>
            </a:pPr>
            <a:r>
              <a:rPr lang="en-US" sz="2400" dirty="0"/>
              <a:t>   </a:t>
            </a:r>
            <a:endParaRPr lang="en-US" dirty="0"/>
          </a:p>
        </p:txBody>
      </p:sp>
      <p:sp>
        <p:nvSpPr>
          <p:cNvPr id="7" name="TextBox 6">
            <a:extLst>
              <a:ext uri="{FF2B5EF4-FFF2-40B4-BE49-F238E27FC236}">
                <a16:creationId xmlns:a16="http://schemas.microsoft.com/office/drawing/2014/main" id="{6BA5AEE9-AAC1-2B43-9D04-A3B4CA2A1C18}"/>
              </a:ext>
            </a:extLst>
          </p:cNvPr>
          <p:cNvSpPr txBox="1"/>
          <p:nvPr/>
        </p:nvSpPr>
        <p:spPr>
          <a:xfrm>
            <a:off x="5502793" y="3169443"/>
            <a:ext cx="3114797" cy="2185214"/>
          </a:xfrm>
          <a:prstGeom prst="rect">
            <a:avLst/>
          </a:prstGeom>
          <a:noFill/>
        </p:spPr>
        <p:txBody>
          <a:bodyPr wrap="square" rtlCol="0">
            <a:spAutoFit/>
          </a:bodyPr>
          <a:lstStyle/>
          <a:p>
            <a:pPr algn="l"/>
            <a:r>
              <a:rPr lang="en-US" dirty="0"/>
              <a:t>Retention rate:</a:t>
            </a:r>
          </a:p>
          <a:p>
            <a:pPr algn="l"/>
            <a:endParaRPr lang="en-US" dirty="0"/>
          </a:p>
          <a:p>
            <a:pPr algn="l"/>
            <a:r>
              <a:rPr lang="en-US" dirty="0"/>
              <a:t>79.1% (original)</a:t>
            </a:r>
          </a:p>
          <a:p>
            <a:endParaRPr lang="en-US" dirty="0"/>
          </a:p>
          <a:p>
            <a:pPr algn="l"/>
            <a:endParaRPr lang="en-US" b="1" dirty="0"/>
          </a:p>
          <a:p>
            <a:pPr algn="l"/>
            <a:r>
              <a:rPr lang="en-US" dirty="0"/>
              <a:t>90.0% (RF model) </a:t>
            </a:r>
          </a:p>
          <a:p>
            <a:pPr algn="l"/>
            <a:endParaRPr lang="en-US" sz="1400" dirty="0"/>
          </a:p>
          <a:p>
            <a:pPr algn="l"/>
            <a:endParaRPr lang="en-US" sz="1400" dirty="0"/>
          </a:p>
        </p:txBody>
      </p:sp>
      <p:sp>
        <p:nvSpPr>
          <p:cNvPr id="8" name="Down Arrow 7">
            <a:extLst>
              <a:ext uri="{FF2B5EF4-FFF2-40B4-BE49-F238E27FC236}">
                <a16:creationId xmlns:a16="http://schemas.microsoft.com/office/drawing/2014/main" id="{8C02AB48-048B-0E47-BC29-01CCA8B8246B}"/>
              </a:ext>
            </a:extLst>
          </p:cNvPr>
          <p:cNvSpPr/>
          <p:nvPr/>
        </p:nvSpPr>
        <p:spPr bwMode="auto">
          <a:xfrm>
            <a:off x="5819217" y="4040285"/>
            <a:ext cx="197428" cy="498763"/>
          </a:xfrm>
          <a:prstGeom prst="down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highlight>
                <a:srgbClr val="008000"/>
              </a:highlight>
              <a:latin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7CAAB114-9161-594A-A60D-9A03B8FD8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41" y="3035469"/>
            <a:ext cx="4855116" cy="3236743"/>
          </a:xfrm>
          <a:prstGeom prst="rect">
            <a:avLst/>
          </a:prstGeom>
        </p:spPr>
      </p:pic>
    </p:spTree>
    <p:extLst>
      <p:ext uri="{BB962C8B-B14F-4D97-AF65-F5344CB8AC3E}">
        <p14:creationId xmlns:p14="http://schemas.microsoft.com/office/powerpoint/2010/main" val="128231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Random Forest</a:t>
            </a:r>
          </a:p>
          <a:p>
            <a:pPr lvl="1"/>
            <a:r>
              <a:rPr lang="en-US" dirty="0"/>
              <a:t>Feature importance</a:t>
            </a:r>
          </a:p>
        </p:txBody>
      </p:sp>
      <p:pic>
        <p:nvPicPr>
          <p:cNvPr id="4" name="Picture 3">
            <a:extLst>
              <a:ext uri="{FF2B5EF4-FFF2-40B4-BE49-F238E27FC236}">
                <a16:creationId xmlns:a16="http://schemas.microsoft.com/office/drawing/2014/main" id="{0DB3353D-FCD6-B946-9C6C-8C1BD6CF9611}"/>
              </a:ext>
            </a:extLst>
          </p:cNvPr>
          <p:cNvPicPr>
            <a:picLocks noChangeAspect="1"/>
          </p:cNvPicPr>
          <p:nvPr/>
        </p:nvPicPr>
        <p:blipFill>
          <a:blip r:embed="rId3"/>
          <a:stretch>
            <a:fillRect/>
          </a:stretch>
        </p:blipFill>
        <p:spPr>
          <a:xfrm>
            <a:off x="1225550" y="2361871"/>
            <a:ext cx="4605099" cy="4007756"/>
          </a:xfrm>
          <a:prstGeom prst="rect">
            <a:avLst/>
          </a:prstGeom>
        </p:spPr>
      </p:pic>
    </p:spTree>
    <p:extLst>
      <p:ext uri="{BB962C8B-B14F-4D97-AF65-F5344CB8AC3E}">
        <p14:creationId xmlns:p14="http://schemas.microsoft.com/office/powerpoint/2010/main" val="209577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flock of flying birds">
            <a:extLst>
              <a:ext uri="{FF2B5EF4-FFF2-40B4-BE49-F238E27FC236}">
                <a16:creationId xmlns:a16="http://schemas.microsoft.com/office/drawing/2014/main" id="{309ABCBF-108F-468E-91E7-A1666AEC13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25" r="24796" b="-2"/>
          <a:stretch/>
        </p:blipFill>
        <p:spPr bwMode="auto">
          <a:xfrm>
            <a:off x="241299" y="321732"/>
            <a:ext cx="2832769" cy="6214533"/>
          </a:xfrm>
          <a:prstGeom prst="rect">
            <a:avLst/>
          </a:prstGeom>
          <a:noFill/>
          <a:extLst>
            <a:ext uri="{909E8E84-426E-40DD-AFC4-6F175D3DCCD1}">
              <a14:hiddenFill xmlns:a14="http://schemas.microsoft.com/office/drawing/2010/main">
                <a:solidFill>
                  <a:srgbClr val="FFFFFF"/>
                </a:solidFill>
              </a14:hiddenFill>
            </a:ext>
          </a:extLst>
        </p:spPr>
      </p:pic>
      <p:pic>
        <p:nvPicPr>
          <p:cNvPr id="225286" name="Picture 6" descr="flock of flying birds">
            <a:extLst>
              <a:ext uri="{FF2B5EF4-FFF2-40B4-BE49-F238E27FC236}">
                <a16:creationId xmlns:a16="http://schemas.microsoft.com/office/drawing/2014/main" id="{6357F9DB-10A9-4A48-B7DE-22DE9ABF6A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56" r="24427" b="-2"/>
          <a:stretch/>
        </p:blipFill>
        <p:spPr bwMode="auto">
          <a:xfrm>
            <a:off x="3138403" y="321732"/>
            <a:ext cx="2867193" cy="6214533"/>
          </a:xfrm>
          <a:prstGeom prst="rect">
            <a:avLst/>
          </a:prstGeom>
          <a:noFill/>
          <a:extLst>
            <a:ext uri="{909E8E84-426E-40DD-AFC4-6F175D3DCCD1}">
              <a14:hiddenFill xmlns:a14="http://schemas.microsoft.com/office/drawing/2010/main">
                <a:solidFill>
                  <a:srgbClr val="FFFFFF"/>
                </a:solidFill>
              </a14:hiddenFill>
            </a:ext>
          </a:extLst>
        </p:spPr>
      </p:pic>
      <p:pic>
        <p:nvPicPr>
          <p:cNvPr id="225282" name="Picture 2" descr="flock of flying birds">
            <a:extLst>
              <a:ext uri="{FF2B5EF4-FFF2-40B4-BE49-F238E27FC236}">
                <a16:creationId xmlns:a16="http://schemas.microsoft.com/office/drawing/2014/main" id="{312380FA-BC44-4346-9DF4-AD0E3E7F00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81" r="24751" b="-2"/>
          <a:stretch/>
        </p:blipFill>
        <p:spPr bwMode="auto">
          <a:xfrm>
            <a:off x="6065754" y="321732"/>
            <a:ext cx="2836946" cy="621453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57">
            <a:hlinkClick r:id="" action="ppaction://noaction" highlightClick="1"/>
            <a:extLst>
              <a:ext uri="{FF2B5EF4-FFF2-40B4-BE49-F238E27FC236}">
                <a16:creationId xmlns:a16="http://schemas.microsoft.com/office/drawing/2014/main" id="{26542EF2-4350-4262-B060-008A1EC3DCC7}"/>
              </a:ext>
            </a:extLst>
          </p:cNvPr>
          <p:cNvSpPr>
            <a:spLocks noChangeArrowheads="1"/>
          </p:cNvSpPr>
          <p:nvPr/>
        </p:nvSpPr>
        <p:spPr bwMode="auto">
          <a:xfrm>
            <a:off x="6926797" y="5808132"/>
            <a:ext cx="197590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b="1" dirty="0"/>
              <a:t>...Questions</a:t>
            </a:r>
            <a:endParaRPr lang="pt-BR" altLang="en-US" sz="4000" b="1" dirty="0"/>
          </a:p>
        </p:txBody>
      </p:sp>
    </p:spTree>
    <p:extLst>
      <p:ext uri="{BB962C8B-B14F-4D97-AF65-F5344CB8AC3E}">
        <p14:creationId xmlns:p14="http://schemas.microsoft.com/office/powerpoint/2010/main" val="1322747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0" name="Rectangle 82">
            <a:extLst>
              <a:ext uri="{FF2B5EF4-FFF2-40B4-BE49-F238E27FC236}">
                <a16:creationId xmlns:a16="http://schemas.microsoft.com/office/drawing/2014/main" id="{DCEED525-F359-403D-B1CF-DFD3CDAAAB8B}"/>
              </a:ext>
            </a:extLst>
          </p:cNvPr>
          <p:cNvSpPr>
            <a:spLocks noChangeArrowheads="1"/>
          </p:cNvSpPr>
          <p:nvPr/>
        </p:nvSpPr>
        <p:spPr bwMode="auto">
          <a:xfrm>
            <a:off x="0" y="0"/>
            <a:ext cx="9144000" cy="1414463"/>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29" name="Text Box 41">
            <a:extLst>
              <a:ext uri="{FF2B5EF4-FFF2-40B4-BE49-F238E27FC236}">
                <a16:creationId xmlns:a16="http://schemas.microsoft.com/office/drawing/2014/main" id="{2D1F6C3C-9ECC-4A35-A682-BE90E31FD4CC}"/>
              </a:ext>
            </a:extLst>
          </p:cNvPr>
          <p:cNvSpPr txBox="1">
            <a:spLocks noChangeArrowheads="1"/>
          </p:cNvSpPr>
          <p:nvPr/>
        </p:nvSpPr>
        <p:spPr bwMode="auto">
          <a:xfrm>
            <a:off x="2884488" y="1395413"/>
            <a:ext cx="6259512" cy="457200"/>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s-ES" altLang="en-US" sz="2400" i="1">
              <a:solidFill>
                <a:schemeClr val="bg1"/>
              </a:solidFill>
            </a:endParaRPr>
          </a:p>
        </p:txBody>
      </p:sp>
      <p:sp>
        <p:nvSpPr>
          <p:cNvPr id="37931" name="Text Box 43">
            <a:extLst>
              <a:ext uri="{FF2B5EF4-FFF2-40B4-BE49-F238E27FC236}">
                <a16:creationId xmlns:a16="http://schemas.microsoft.com/office/drawing/2014/main" id="{DF7737FF-1D57-45A8-8B8F-0BFFC43AC040}"/>
              </a:ext>
            </a:extLst>
          </p:cNvPr>
          <p:cNvSpPr txBox="1">
            <a:spLocks noChangeArrowheads="1"/>
          </p:cNvSpPr>
          <p:nvPr/>
        </p:nvSpPr>
        <p:spPr bwMode="auto">
          <a:xfrm>
            <a:off x="0" y="1395413"/>
            <a:ext cx="2584450" cy="457200"/>
          </a:xfrm>
          <a:prstGeom prst="rect">
            <a:avLst/>
          </a:prstGeom>
          <a:solidFill>
            <a:srgbClr val="006A9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s-ES" altLang="en-US" sz="2400" i="1">
              <a:solidFill>
                <a:schemeClr val="bg1"/>
              </a:solidFill>
            </a:endParaRPr>
          </a:p>
        </p:txBody>
      </p:sp>
      <p:grpSp>
        <p:nvGrpSpPr>
          <p:cNvPr id="37933" name="Group 45">
            <a:extLst>
              <a:ext uri="{FF2B5EF4-FFF2-40B4-BE49-F238E27FC236}">
                <a16:creationId xmlns:a16="http://schemas.microsoft.com/office/drawing/2014/main" id="{01FFDD6E-0859-4978-97A7-7B02A3654F69}"/>
              </a:ext>
            </a:extLst>
          </p:cNvPr>
          <p:cNvGrpSpPr>
            <a:grpSpLocks/>
          </p:cNvGrpSpPr>
          <p:nvPr/>
        </p:nvGrpSpPr>
        <p:grpSpPr bwMode="auto">
          <a:xfrm>
            <a:off x="2282825" y="1154113"/>
            <a:ext cx="904875" cy="904875"/>
            <a:chOff x="1411" y="587"/>
            <a:chExt cx="636" cy="636"/>
          </a:xfrm>
        </p:grpSpPr>
        <p:sp>
          <p:nvSpPr>
            <p:cNvPr id="37934" name="AutoShape 46">
              <a:extLst>
                <a:ext uri="{FF2B5EF4-FFF2-40B4-BE49-F238E27FC236}">
                  <a16:creationId xmlns:a16="http://schemas.microsoft.com/office/drawing/2014/main" id="{99699783-8FD6-4173-B21A-87D4A2B5B2F8}"/>
                </a:ext>
              </a:extLst>
            </p:cNvPr>
            <p:cNvSpPr>
              <a:spLocks noChangeArrowheads="1"/>
            </p:cNvSpPr>
            <p:nvPr/>
          </p:nvSpPr>
          <p:spPr bwMode="auto">
            <a:xfrm>
              <a:off x="1411" y="587"/>
              <a:ext cx="636" cy="636"/>
            </a:xfrm>
            <a:prstGeom prst="roundRect">
              <a:avLst>
                <a:gd name="adj" fmla="val 16667"/>
              </a:avLst>
            </a:prstGeom>
            <a:solidFill>
              <a:srgbClr val="FD8003"/>
            </a:solidFill>
            <a:ln>
              <a:noFill/>
            </a:ln>
            <a:effectLst/>
            <a:extLst>
              <a:ext uri="{91240B29-F687-4F45-9708-019B960494DF}">
                <a14:hiddenLine xmlns:a14="http://schemas.microsoft.com/office/drawing/2010/main" w="9525" algn="ctr">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37935" name="Group 47">
              <a:extLst>
                <a:ext uri="{FF2B5EF4-FFF2-40B4-BE49-F238E27FC236}">
                  <a16:creationId xmlns:a16="http://schemas.microsoft.com/office/drawing/2014/main" id="{E824DFA1-18D5-4307-821D-D391CEBFAED7}"/>
                </a:ext>
              </a:extLst>
            </p:cNvPr>
            <p:cNvGrpSpPr>
              <a:grpSpLocks/>
            </p:cNvGrpSpPr>
            <p:nvPr/>
          </p:nvGrpSpPr>
          <p:grpSpPr bwMode="auto">
            <a:xfrm>
              <a:off x="1523" y="714"/>
              <a:ext cx="398" cy="366"/>
              <a:chOff x="2374" y="1831"/>
              <a:chExt cx="416" cy="376"/>
            </a:xfrm>
          </p:grpSpPr>
          <p:grpSp>
            <p:nvGrpSpPr>
              <p:cNvPr id="37936" name="Group 48">
                <a:extLst>
                  <a:ext uri="{FF2B5EF4-FFF2-40B4-BE49-F238E27FC236}">
                    <a16:creationId xmlns:a16="http://schemas.microsoft.com/office/drawing/2014/main" id="{C7061E12-C5A8-4C46-9399-8ECF6104F454}"/>
                  </a:ext>
                </a:extLst>
              </p:cNvPr>
              <p:cNvGrpSpPr>
                <a:grpSpLocks/>
              </p:cNvGrpSpPr>
              <p:nvPr/>
            </p:nvGrpSpPr>
            <p:grpSpPr bwMode="auto">
              <a:xfrm>
                <a:off x="2427" y="1900"/>
                <a:ext cx="310" cy="238"/>
                <a:chOff x="2197" y="1904"/>
                <a:chExt cx="399" cy="307"/>
              </a:xfrm>
            </p:grpSpPr>
            <p:sp>
              <p:nvSpPr>
                <p:cNvPr id="37937" name="Oval 49">
                  <a:extLst>
                    <a:ext uri="{FF2B5EF4-FFF2-40B4-BE49-F238E27FC236}">
                      <a16:creationId xmlns:a16="http://schemas.microsoft.com/office/drawing/2014/main" id="{98E4F337-A7C0-46F3-A173-03569D7BB33F}"/>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8" name="Oval 50">
                  <a:extLst>
                    <a:ext uri="{FF2B5EF4-FFF2-40B4-BE49-F238E27FC236}">
                      <a16:creationId xmlns:a16="http://schemas.microsoft.com/office/drawing/2014/main" id="{92BD6AE8-3F24-4B14-B410-534556D15DA4}"/>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9" name="Oval 51">
                  <a:extLst>
                    <a:ext uri="{FF2B5EF4-FFF2-40B4-BE49-F238E27FC236}">
                      <a16:creationId xmlns:a16="http://schemas.microsoft.com/office/drawing/2014/main" id="{C8CE73CF-4821-4AEE-8176-E903DA6BE59F}"/>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0" name="Oval 52">
                  <a:extLst>
                    <a:ext uri="{FF2B5EF4-FFF2-40B4-BE49-F238E27FC236}">
                      <a16:creationId xmlns:a16="http://schemas.microsoft.com/office/drawing/2014/main" id="{B442DC46-D16A-4074-B568-BB13A0C4002F}"/>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1" name="Oval 53">
                  <a:extLst>
                    <a:ext uri="{FF2B5EF4-FFF2-40B4-BE49-F238E27FC236}">
                      <a16:creationId xmlns:a16="http://schemas.microsoft.com/office/drawing/2014/main" id="{147075EB-D8EA-4717-BEB8-82DBF565D03B}"/>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2" name="Oval 54">
                  <a:extLst>
                    <a:ext uri="{FF2B5EF4-FFF2-40B4-BE49-F238E27FC236}">
                      <a16:creationId xmlns:a16="http://schemas.microsoft.com/office/drawing/2014/main" id="{ECD74420-AF81-4002-AD86-D7A165547BC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3" name="Oval 55">
                  <a:extLst>
                    <a:ext uri="{FF2B5EF4-FFF2-40B4-BE49-F238E27FC236}">
                      <a16:creationId xmlns:a16="http://schemas.microsoft.com/office/drawing/2014/main" id="{1E95CA02-9279-4E8B-8AB4-D9C4528ED7CA}"/>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4" name="Oval 56">
                  <a:extLst>
                    <a:ext uri="{FF2B5EF4-FFF2-40B4-BE49-F238E27FC236}">
                      <a16:creationId xmlns:a16="http://schemas.microsoft.com/office/drawing/2014/main" id="{9E5BF3F4-9653-4DB5-915D-F572C8558E77}"/>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5" name="Oval 57">
                  <a:extLst>
                    <a:ext uri="{FF2B5EF4-FFF2-40B4-BE49-F238E27FC236}">
                      <a16:creationId xmlns:a16="http://schemas.microsoft.com/office/drawing/2014/main" id="{8A00DD93-385B-4830-A3F6-D183F86AAF26}"/>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7946" name="AutoShape 58">
                <a:extLst>
                  <a:ext uri="{FF2B5EF4-FFF2-40B4-BE49-F238E27FC236}">
                    <a16:creationId xmlns:a16="http://schemas.microsoft.com/office/drawing/2014/main" id="{9F087570-9051-4A9E-ADDF-3D7246E94C0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37949" name="Text Box 61">
            <a:extLst>
              <a:ext uri="{FF2B5EF4-FFF2-40B4-BE49-F238E27FC236}">
                <a16:creationId xmlns:a16="http://schemas.microsoft.com/office/drawing/2014/main" id="{FD83E5F2-4795-44DE-8B80-53FE598F7B61}"/>
              </a:ext>
            </a:extLst>
          </p:cNvPr>
          <p:cNvSpPr txBox="1">
            <a:spLocks noChangeArrowheads="1"/>
          </p:cNvSpPr>
          <p:nvPr/>
        </p:nvSpPr>
        <p:spPr bwMode="auto">
          <a:xfrm>
            <a:off x="3249613" y="1343025"/>
            <a:ext cx="5238750" cy="43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125000"/>
              </a:lnSpc>
            </a:pPr>
            <a:r>
              <a:rPr lang="en-US" altLang="en-US" sz="2000" b="1" dirty="0">
                <a:solidFill>
                  <a:schemeClr val="bg1"/>
                </a:solidFill>
              </a:rPr>
              <a:t>|</a:t>
            </a:r>
            <a:r>
              <a:rPr lang="en-US" altLang="en-US" sz="1400" b="1" dirty="0">
                <a:solidFill>
                  <a:schemeClr val="bg1"/>
                </a:solidFill>
              </a:rPr>
              <a:t>  End</a:t>
            </a:r>
            <a:r>
              <a:rPr lang="en-US" altLang="en-US" sz="1400" b="1" dirty="0"/>
              <a:t>  </a:t>
            </a:r>
            <a:r>
              <a:rPr lang="en-US" altLang="en-US" sz="2000" b="1" dirty="0">
                <a:solidFill>
                  <a:schemeClr val="bg1"/>
                </a:solidFill>
              </a:rPr>
              <a:t>|</a:t>
            </a:r>
            <a:endParaRPr lang="pt-BR" altLang="en-US" sz="1400" b="1" dirty="0"/>
          </a:p>
        </p:txBody>
      </p:sp>
      <p:grpSp>
        <p:nvGrpSpPr>
          <p:cNvPr id="37953" name="Group 65">
            <a:extLst>
              <a:ext uri="{FF2B5EF4-FFF2-40B4-BE49-F238E27FC236}">
                <a16:creationId xmlns:a16="http://schemas.microsoft.com/office/drawing/2014/main" id="{A14273E1-4E1C-4278-89EF-448B1F35B116}"/>
              </a:ext>
            </a:extLst>
          </p:cNvPr>
          <p:cNvGrpSpPr>
            <a:grpSpLocks/>
          </p:cNvGrpSpPr>
          <p:nvPr/>
        </p:nvGrpSpPr>
        <p:grpSpPr bwMode="auto">
          <a:xfrm>
            <a:off x="12700" y="0"/>
            <a:ext cx="9144000" cy="1060450"/>
            <a:chOff x="0" y="0"/>
            <a:chExt cx="1723" cy="647"/>
          </a:xfrm>
        </p:grpSpPr>
        <p:sp>
          <p:nvSpPr>
            <p:cNvPr id="37954" name="Line 66">
              <a:extLst>
                <a:ext uri="{FF2B5EF4-FFF2-40B4-BE49-F238E27FC236}">
                  <a16:creationId xmlns:a16="http://schemas.microsoft.com/office/drawing/2014/main" id="{B2AC7FD3-6D26-4B34-9A6D-C47990DBCC78}"/>
                </a:ext>
              </a:extLst>
            </p:cNvPr>
            <p:cNvSpPr>
              <a:spLocks noChangeShapeType="1"/>
            </p:cNvSpPr>
            <p:nvPr/>
          </p:nvSpPr>
          <p:spPr bwMode="auto">
            <a:xfrm>
              <a:off x="0" y="64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5" name="Line 67">
              <a:extLst>
                <a:ext uri="{FF2B5EF4-FFF2-40B4-BE49-F238E27FC236}">
                  <a16:creationId xmlns:a16="http://schemas.microsoft.com/office/drawing/2014/main" id="{32EE73FF-4EB2-41A6-8CD6-42FC1C50B77F}"/>
                </a:ext>
              </a:extLst>
            </p:cNvPr>
            <p:cNvSpPr>
              <a:spLocks noChangeShapeType="1"/>
            </p:cNvSpPr>
            <p:nvPr/>
          </p:nvSpPr>
          <p:spPr bwMode="auto">
            <a:xfrm>
              <a:off x="0" y="60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6" name="Line 68">
              <a:extLst>
                <a:ext uri="{FF2B5EF4-FFF2-40B4-BE49-F238E27FC236}">
                  <a16:creationId xmlns:a16="http://schemas.microsoft.com/office/drawing/2014/main" id="{2FD75D9F-69B8-4487-A0F2-724706E02317}"/>
                </a:ext>
              </a:extLst>
            </p:cNvPr>
            <p:cNvSpPr>
              <a:spLocks noChangeShapeType="1"/>
            </p:cNvSpPr>
            <p:nvPr/>
          </p:nvSpPr>
          <p:spPr bwMode="auto">
            <a:xfrm>
              <a:off x="0" y="55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7" name="Line 69">
              <a:extLst>
                <a:ext uri="{FF2B5EF4-FFF2-40B4-BE49-F238E27FC236}">
                  <a16:creationId xmlns:a16="http://schemas.microsoft.com/office/drawing/2014/main" id="{075C783C-7D50-48BB-B9AA-3E95A09723B4}"/>
                </a:ext>
              </a:extLst>
            </p:cNvPr>
            <p:cNvSpPr>
              <a:spLocks noChangeShapeType="1"/>
            </p:cNvSpPr>
            <p:nvPr/>
          </p:nvSpPr>
          <p:spPr bwMode="auto">
            <a:xfrm>
              <a:off x="0" y="509"/>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8" name="Line 70">
              <a:extLst>
                <a:ext uri="{FF2B5EF4-FFF2-40B4-BE49-F238E27FC236}">
                  <a16:creationId xmlns:a16="http://schemas.microsoft.com/office/drawing/2014/main" id="{38F18FEC-02E8-4AB9-BF9D-2CF4734B35E7}"/>
                </a:ext>
              </a:extLst>
            </p:cNvPr>
            <p:cNvSpPr>
              <a:spLocks noChangeShapeType="1"/>
            </p:cNvSpPr>
            <p:nvPr/>
          </p:nvSpPr>
          <p:spPr bwMode="auto">
            <a:xfrm>
              <a:off x="0" y="46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9" name="Line 71">
              <a:extLst>
                <a:ext uri="{FF2B5EF4-FFF2-40B4-BE49-F238E27FC236}">
                  <a16:creationId xmlns:a16="http://schemas.microsoft.com/office/drawing/2014/main" id="{D48A23C3-B559-45C9-9A23-D21DF2D1552F}"/>
                </a:ext>
              </a:extLst>
            </p:cNvPr>
            <p:cNvSpPr>
              <a:spLocks noChangeShapeType="1"/>
            </p:cNvSpPr>
            <p:nvPr/>
          </p:nvSpPr>
          <p:spPr bwMode="auto">
            <a:xfrm>
              <a:off x="0" y="41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0" name="Line 72">
              <a:extLst>
                <a:ext uri="{FF2B5EF4-FFF2-40B4-BE49-F238E27FC236}">
                  <a16:creationId xmlns:a16="http://schemas.microsoft.com/office/drawing/2014/main" id="{B23245EC-97A6-49F6-B04B-5E6EEB5A8923}"/>
                </a:ext>
              </a:extLst>
            </p:cNvPr>
            <p:cNvSpPr>
              <a:spLocks noChangeShapeType="1"/>
            </p:cNvSpPr>
            <p:nvPr/>
          </p:nvSpPr>
          <p:spPr bwMode="auto">
            <a:xfrm>
              <a:off x="0" y="37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1" name="Line 73">
              <a:extLst>
                <a:ext uri="{FF2B5EF4-FFF2-40B4-BE49-F238E27FC236}">
                  <a16:creationId xmlns:a16="http://schemas.microsoft.com/office/drawing/2014/main" id="{88BA89A0-5AAA-4933-8798-AB8FCBCEBC2F}"/>
                </a:ext>
              </a:extLst>
            </p:cNvPr>
            <p:cNvSpPr>
              <a:spLocks noChangeShapeType="1"/>
            </p:cNvSpPr>
            <p:nvPr/>
          </p:nvSpPr>
          <p:spPr bwMode="auto">
            <a:xfrm>
              <a:off x="0" y="323"/>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2" name="Line 74">
              <a:extLst>
                <a:ext uri="{FF2B5EF4-FFF2-40B4-BE49-F238E27FC236}">
                  <a16:creationId xmlns:a16="http://schemas.microsoft.com/office/drawing/2014/main" id="{72FDDD9A-1263-423B-AC88-6F316FA59E25}"/>
                </a:ext>
              </a:extLst>
            </p:cNvPr>
            <p:cNvSpPr>
              <a:spLocks noChangeShapeType="1"/>
            </p:cNvSpPr>
            <p:nvPr/>
          </p:nvSpPr>
          <p:spPr bwMode="auto">
            <a:xfrm>
              <a:off x="0" y="27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3" name="Line 75">
              <a:extLst>
                <a:ext uri="{FF2B5EF4-FFF2-40B4-BE49-F238E27FC236}">
                  <a16:creationId xmlns:a16="http://schemas.microsoft.com/office/drawing/2014/main" id="{C704874C-2158-462C-A7A1-397BE343A106}"/>
                </a:ext>
              </a:extLst>
            </p:cNvPr>
            <p:cNvSpPr>
              <a:spLocks noChangeShapeType="1"/>
            </p:cNvSpPr>
            <p:nvPr/>
          </p:nvSpPr>
          <p:spPr bwMode="auto">
            <a:xfrm>
              <a:off x="0" y="23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4" name="Line 76">
              <a:extLst>
                <a:ext uri="{FF2B5EF4-FFF2-40B4-BE49-F238E27FC236}">
                  <a16:creationId xmlns:a16="http://schemas.microsoft.com/office/drawing/2014/main" id="{4AFEE330-69F2-4A98-A69B-E06AB4E13C0A}"/>
                </a:ext>
              </a:extLst>
            </p:cNvPr>
            <p:cNvSpPr>
              <a:spLocks noChangeShapeType="1"/>
            </p:cNvSpPr>
            <p:nvPr/>
          </p:nvSpPr>
          <p:spPr bwMode="auto">
            <a:xfrm>
              <a:off x="0" y="18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5" name="Line 77">
              <a:extLst>
                <a:ext uri="{FF2B5EF4-FFF2-40B4-BE49-F238E27FC236}">
                  <a16:creationId xmlns:a16="http://schemas.microsoft.com/office/drawing/2014/main" id="{3040704B-B026-4203-B73E-C8174601294D}"/>
                </a:ext>
              </a:extLst>
            </p:cNvPr>
            <p:cNvSpPr>
              <a:spLocks noChangeShapeType="1"/>
            </p:cNvSpPr>
            <p:nvPr/>
          </p:nvSpPr>
          <p:spPr bwMode="auto">
            <a:xfrm>
              <a:off x="0" y="138"/>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6" name="Line 78">
              <a:extLst>
                <a:ext uri="{FF2B5EF4-FFF2-40B4-BE49-F238E27FC236}">
                  <a16:creationId xmlns:a16="http://schemas.microsoft.com/office/drawing/2014/main" id="{A32B0129-6718-4294-A9E2-DEFBAC24471C}"/>
                </a:ext>
              </a:extLst>
            </p:cNvPr>
            <p:cNvSpPr>
              <a:spLocks noChangeShapeType="1"/>
            </p:cNvSpPr>
            <p:nvPr/>
          </p:nvSpPr>
          <p:spPr bwMode="auto">
            <a:xfrm>
              <a:off x="0" y="9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7" name="Line 79">
              <a:extLst>
                <a:ext uri="{FF2B5EF4-FFF2-40B4-BE49-F238E27FC236}">
                  <a16:creationId xmlns:a16="http://schemas.microsoft.com/office/drawing/2014/main" id="{62468B43-AA36-4077-A785-F6C9640BF97F}"/>
                </a:ext>
              </a:extLst>
            </p:cNvPr>
            <p:cNvSpPr>
              <a:spLocks noChangeShapeType="1"/>
            </p:cNvSpPr>
            <p:nvPr/>
          </p:nvSpPr>
          <p:spPr bwMode="auto">
            <a:xfrm>
              <a:off x="0" y="4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8" name="Line 80">
              <a:extLst>
                <a:ext uri="{FF2B5EF4-FFF2-40B4-BE49-F238E27FC236}">
                  <a16:creationId xmlns:a16="http://schemas.microsoft.com/office/drawing/2014/main" id="{9B2D81EA-1E7E-4DB6-B0CF-B06D86C2E829}"/>
                </a:ext>
              </a:extLst>
            </p:cNvPr>
            <p:cNvSpPr>
              <a:spLocks noChangeShapeType="1"/>
            </p:cNvSpPr>
            <p:nvPr/>
          </p:nvSpPr>
          <p:spPr bwMode="auto">
            <a:xfrm>
              <a:off x="0" y="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7969" name="Line 81">
            <a:extLst>
              <a:ext uri="{FF2B5EF4-FFF2-40B4-BE49-F238E27FC236}">
                <a16:creationId xmlns:a16="http://schemas.microsoft.com/office/drawing/2014/main" id="{2E75D130-35D1-46C3-BD0E-AF3997C7FACD}"/>
              </a:ext>
            </a:extLst>
          </p:cNvPr>
          <p:cNvSpPr>
            <a:spLocks noChangeShapeType="1"/>
          </p:cNvSpPr>
          <p:nvPr/>
        </p:nvSpPr>
        <p:spPr bwMode="auto">
          <a:xfrm>
            <a:off x="0" y="26988"/>
            <a:ext cx="9144000" cy="0"/>
          </a:xfrm>
          <a:prstGeom prst="line">
            <a:avLst/>
          </a:prstGeom>
          <a:noFill/>
          <a:ln w="57150">
            <a:solidFill>
              <a:srgbClr val="FD80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87">
            <a:extLst>
              <a:ext uri="{FF2B5EF4-FFF2-40B4-BE49-F238E27FC236}">
                <a16:creationId xmlns:a16="http://schemas.microsoft.com/office/drawing/2014/main" id="{B59C5630-1555-4E08-9D1C-9CD602F99AC3}"/>
              </a:ext>
            </a:extLst>
          </p:cNvPr>
          <p:cNvSpPr txBox="1">
            <a:spLocks noChangeArrowheads="1"/>
          </p:cNvSpPr>
          <p:nvPr/>
        </p:nvSpPr>
        <p:spPr bwMode="auto">
          <a:xfrm>
            <a:off x="4046750" y="1464607"/>
            <a:ext cx="393498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ts val="500"/>
              </a:spcBef>
              <a:spcAft>
                <a:spcPts val="500"/>
              </a:spcAft>
            </a:pPr>
            <a:r>
              <a:rPr lang="pt-BR" altLang="en-US" sz="1200" dirty="0">
                <a:solidFill>
                  <a:schemeClr val="bg1"/>
                </a:solidFill>
              </a:rPr>
              <a:t>Lei Qin | Rob Seaberg | Winnie Wu |Joao Victor Bonini</a:t>
            </a:r>
          </a:p>
        </p:txBody>
      </p:sp>
      <p:pic>
        <p:nvPicPr>
          <p:cNvPr id="43" name="Picture 42">
            <a:extLst>
              <a:ext uri="{FF2B5EF4-FFF2-40B4-BE49-F238E27FC236}">
                <a16:creationId xmlns:a16="http://schemas.microsoft.com/office/drawing/2014/main" id="{DCDA19AC-E5F0-43D2-8C25-CDAB57190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74" y="2689323"/>
            <a:ext cx="3868396" cy="1052792"/>
          </a:xfrm>
          <a:prstGeom prst="rect">
            <a:avLst/>
          </a:prstGeom>
        </p:spPr>
      </p:pic>
      <p:sp>
        <p:nvSpPr>
          <p:cNvPr id="44" name="Rectangle 57">
            <a:hlinkClick r:id="" action="ppaction://noaction" highlightClick="1"/>
            <a:extLst>
              <a:ext uri="{FF2B5EF4-FFF2-40B4-BE49-F238E27FC236}">
                <a16:creationId xmlns:a16="http://schemas.microsoft.com/office/drawing/2014/main" id="{568DF1FE-720C-4AFD-AC57-9E45D21DBF7A}"/>
              </a:ext>
            </a:extLst>
          </p:cNvPr>
          <p:cNvSpPr>
            <a:spLocks noChangeArrowheads="1"/>
          </p:cNvSpPr>
          <p:nvPr/>
        </p:nvSpPr>
        <p:spPr bwMode="auto">
          <a:xfrm>
            <a:off x="1920646" y="3035840"/>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solidFill>
                  <a:schemeClr val="bg2"/>
                </a:solidFill>
              </a:rPr>
              <a:t>www.</a:t>
            </a:r>
            <a:endParaRPr lang="pt-BR" altLang="en-US" sz="4000" dirty="0">
              <a:solidFill>
                <a:schemeClr val="bg2"/>
              </a:solidFill>
            </a:endParaRPr>
          </a:p>
        </p:txBody>
      </p:sp>
      <p:sp>
        <p:nvSpPr>
          <p:cNvPr id="45" name="Rectangle 57">
            <a:hlinkClick r:id="" action="ppaction://noaction" highlightClick="1"/>
            <a:extLst>
              <a:ext uri="{FF2B5EF4-FFF2-40B4-BE49-F238E27FC236}">
                <a16:creationId xmlns:a16="http://schemas.microsoft.com/office/drawing/2014/main" id="{FCF79469-2658-416E-9EFD-2329FC40C587}"/>
              </a:ext>
            </a:extLst>
          </p:cNvPr>
          <p:cNvSpPr>
            <a:spLocks noChangeArrowheads="1"/>
          </p:cNvSpPr>
          <p:nvPr/>
        </p:nvSpPr>
        <p:spPr bwMode="auto">
          <a:xfrm>
            <a:off x="6175191" y="3035840"/>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t>.net</a:t>
            </a:r>
            <a:endParaRPr lang="pt-BR" altLang="en-US" sz="4000" dirty="0"/>
          </a:p>
        </p:txBody>
      </p:sp>
      <p:pic>
        <p:nvPicPr>
          <p:cNvPr id="42" name="Picture 41">
            <a:extLst>
              <a:ext uri="{FF2B5EF4-FFF2-40B4-BE49-F238E27FC236}">
                <a16:creationId xmlns:a16="http://schemas.microsoft.com/office/drawing/2014/main" id="{766BD7E9-FE8B-4061-8FCA-303B16F472CA}"/>
              </a:ext>
            </a:extLst>
          </p:cNvPr>
          <p:cNvPicPr>
            <a:picLocks noChangeAspect="1"/>
          </p:cNvPicPr>
          <p:nvPr/>
        </p:nvPicPr>
        <p:blipFill>
          <a:blip r:embed="rId4"/>
          <a:stretch>
            <a:fillRect/>
          </a:stretch>
        </p:blipFill>
        <p:spPr>
          <a:xfrm>
            <a:off x="4046750" y="4270613"/>
            <a:ext cx="3873436" cy="1905552"/>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expat">
            <a:extLst>
              <a:ext uri="{FF2B5EF4-FFF2-40B4-BE49-F238E27FC236}">
                <a16:creationId xmlns:a16="http://schemas.microsoft.com/office/drawing/2014/main" id="{F08CE632-FBF4-49D7-9AD7-CFA109E4FE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97" r="11703"/>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936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7">
            <a:hlinkClick r:id="" action="ppaction://noaction" highlightClick="1"/>
            <a:extLst>
              <a:ext uri="{FF2B5EF4-FFF2-40B4-BE49-F238E27FC236}">
                <a16:creationId xmlns:a16="http://schemas.microsoft.com/office/drawing/2014/main" id="{0F459998-8F8F-4186-8266-4DF9693F0B83}"/>
              </a:ext>
            </a:extLst>
          </p:cNvPr>
          <p:cNvSpPr>
            <a:spLocks noChangeArrowheads="1"/>
          </p:cNvSpPr>
          <p:nvPr/>
        </p:nvSpPr>
        <p:spPr bwMode="auto">
          <a:xfrm>
            <a:off x="2074542" y="2295042"/>
            <a:ext cx="6720136" cy="186607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9600" dirty="0"/>
              <a:t>70 </a:t>
            </a:r>
            <a:r>
              <a:rPr lang="pt-BR" altLang="en-US" sz="9600" dirty="0">
                <a:solidFill>
                  <a:schemeClr val="bg2"/>
                </a:solidFill>
              </a:rPr>
              <a:t>Million</a:t>
            </a:r>
          </a:p>
        </p:txBody>
      </p:sp>
    </p:spTree>
    <p:extLst>
      <p:ext uri="{BB962C8B-B14F-4D97-AF65-F5344CB8AC3E}">
        <p14:creationId xmlns:p14="http://schemas.microsoft.com/office/powerpoint/2010/main" val="261005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81FEB927-274A-488B-B00A-ADBFD330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559" y="2575249"/>
            <a:ext cx="3868396" cy="1052792"/>
          </a:xfrm>
          <a:prstGeom prst="rect">
            <a:avLst/>
          </a:prstGeom>
        </p:spPr>
      </p:pic>
      <p:sp>
        <p:nvSpPr>
          <p:cNvPr id="7" name="Rectangle 57">
            <a:hlinkClick r:id="" action="ppaction://noaction" highlightClick="1"/>
            <a:extLst>
              <a:ext uri="{FF2B5EF4-FFF2-40B4-BE49-F238E27FC236}">
                <a16:creationId xmlns:a16="http://schemas.microsoft.com/office/drawing/2014/main" id="{520845B7-F35B-4E90-8CBC-A1959A6AE54E}"/>
              </a:ext>
            </a:extLst>
          </p:cNvPr>
          <p:cNvSpPr>
            <a:spLocks noChangeArrowheads="1"/>
          </p:cNvSpPr>
          <p:nvPr/>
        </p:nvSpPr>
        <p:spPr bwMode="auto">
          <a:xfrm>
            <a:off x="1981031" y="2921766"/>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solidFill>
                  <a:schemeClr val="bg2"/>
                </a:solidFill>
              </a:rPr>
              <a:t>www.</a:t>
            </a:r>
            <a:endParaRPr lang="pt-BR" altLang="en-US" sz="4000" dirty="0">
              <a:solidFill>
                <a:schemeClr val="bg2"/>
              </a:solidFill>
            </a:endParaRPr>
          </a:p>
        </p:txBody>
      </p:sp>
      <p:sp>
        <p:nvSpPr>
          <p:cNvPr id="8" name="Rectangle 57">
            <a:hlinkClick r:id="" action="ppaction://noaction" highlightClick="1"/>
            <a:extLst>
              <a:ext uri="{FF2B5EF4-FFF2-40B4-BE49-F238E27FC236}">
                <a16:creationId xmlns:a16="http://schemas.microsoft.com/office/drawing/2014/main" id="{4E52D91A-D824-420F-932E-935E0D168BB1}"/>
              </a:ext>
            </a:extLst>
          </p:cNvPr>
          <p:cNvSpPr>
            <a:spLocks noChangeArrowheads="1"/>
          </p:cNvSpPr>
          <p:nvPr/>
        </p:nvSpPr>
        <p:spPr bwMode="auto">
          <a:xfrm>
            <a:off x="6235576" y="2921766"/>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t>.net</a:t>
            </a:r>
            <a:endParaRPr lang="pt-BR" altLang="en-US" sz="4000" dirty="0"/>
          </a:p>
        </p:txBody>
      </p:sp>
    </p:spTree>
    <p:extLst>
      <p:ext uri="{BB962C8B-B14F-4D97-AF65-F5344CB8AC3E}">
        <p14:creationId xmlns:p14="http://schemas.microsoft.com/office/powerpoint/2010/main" val="185072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35738"/>
            <a:ext cx="9144000" cy="331787"/>
          </a:xfrm>
          <a:prstGeom prst="rect">
            <a:avLst/>
          </a:prstGeom>
          <a:solidFill>
            <a:srgbClr val="F9A14B"/>
          </a:solidFill>
          <a:ln>
            <a:noFill/>
          </a:ln>
          <a:effectLst/>
        </p:spPr>
        <p:txBody>
          <a:bodyPr wrap="none" anchor="ctr"/>
          <a:lstStyle/>
          <a:p>
            <a:endParaRPr lang="en-US"/>
          </a:p>
        </p:txBody>
      </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37325"/>
            <a:ext cx="990600" cy="320675"/>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2">
            <a:extLst>
              <a:ext uri="{FF2B5EF4-FFF2-40B4-BE49-F238E27FC236}">
                <a16:creationId xmlns:a16="http://schemas.microsoft.com/office/drawing/2014/main" id="{0BE94543-EA81-4272-B94C-866418E1561C}"/>
              </a:ext>
            </a:extLst>
          </p:cNvPr>
          <p:cNvSpPr>
            <a:spLocks noChangeArrowheads="1"/>
          </p:cNvSpPr>
          <p:nvPr/>
        </p:nvSpPr>
        <p:spPr bwMode="auto">
          <a:xfrm>
            <a:off x="2362200" y="6532303"/>
            <a:ext cx="190500" cy="331787"/>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Rectangle 31">
            <a:extLst>
              <a:ext uri="{FF2B5EF4-FFF2-40B4-BE49-F238E27FC236}">
                <a16:creationId xmlns:a16="http://schemas.microsoft.com/office/drawing/2014/main" id="{61F75C65-812B-4D0C-BD34-3C633FB898AA}"/>
              </a:ext>
            </a:extLst>
          </p:cNvPr>
          <p:cNvSpPr>
            <a:spLocks noChangeArrowheads="1"/>
          </p:cNvSpPr>
          <p:nvPr/>
        </p:nvSpPr>
        <p:spPr bwMode="auto">
          <a:xfrm>
            <a:off x="0" y="6528868"/>
            <a:ext cx="2451100" cy="335353"/>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 name="Picture 5">
            <a:extLst>
              <a:ext uri="{FF2B5EF4-FFF2-40B4-BE49-F238E27FC236}">
                <a16:creationId xmlns:a16="http://schemas.microsoft.com/office/drawing/2014/main" id="{6FC721D1-12A2-494D-B4F0-FF7BA2FC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97" y="1514655"/>
            <a:ext cx="876190" cy="3504762"/>
          </a:xfrm>
          <a:prstGeom prst="rect">
            <a:avLst/>
          </a:prstGeom>
        </p:spPr>
      </p:pic>
      <p:sp>
        <p:nvSpPr>
          <p:cNvPr id="7" name="Rectangle 6">
            <a:extLst>
              <a:ext uri="{FF2B5EF4-FFF2-40B4-BE49-F238E27FC236}">
                <a16:creationId xmlns:a16="http://schemas.microsoft.com/office/drawing/2014/main" id="{493C403B-7E02-4AB2-B361-F6E59358D1D9}"/>
              </a:ext>
            </a:extLst>
          </p:cNvPr>
          <p:cNvSpPr/>
          <p:nvPr/>
        </p:nvSpPr>
        <p:spPr>
          <a:xfrm>
            <a:off x="236490" y="215239"/>
            <a:ext cx="2125710" cy="584775"/>
          </a:xfrm>
          <a:prstGeom prst="rect">
            <a:avLst/>
          </a:prstGeom>
        </p:spPr>
        <p:txBody>
          <a:bodyPr wrap="none">
            <a:spAutoFit/>
          </a:bodyPr>
          <a:lstStyle/>
          <a:p>
            <a:pPr algn="l"/>
            <a:r>
              <a:rPr lang="en-US" sz="3200" b="1" dirty="0">
                <a:solidFill>
                  <a:srgbClr val="21315E"/>
                </a:solidFill>
                <a:latin typeface="calibri_light"/>
              </a:rPr>
              <a:t>Our Project</a:t>
            </a:r>
            <a:endParaRPr lang="en-US" sz="3200" b="1" i="0" dirty="0">
              <a:solidFill>
                <a:srgbClr val="21315E"/>
              </a:solidFill>
              <a:effectLst/>
              <a:latin typeface="calibri_light"/>
            </a:endParaRPr>
          </a:p>
        </p:txBody>
      </p:sp>
      <p:pic>
        <p:nvPicPr>
          <p:cNvPr id="8" name="Picture 7">
            <a:extLst>
              <a:ext uri="{FF2B5EF4-FFF2-40B4-BE49-F238E27FC236}">
                <a16:creationId xmlns:a16="http://schemas.microsoft.com/office/drawing/2014/main" id="{5A89E49F-0DE9-4D18-BAAB-F133ED118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019" y="1097547"/>
            <a:ext cx="6514981" cy="4676595"/>
          </a:xfrm>
          <a:prstGeom prst="rect">
            <a:avLst/>
          </a:prstGeom>
        </p:spPr>
      </p:pic>
    </p:spTree>
    <p:extLst>
      <p:ext uri="{BB962C8B-B14F-4D97-AF65-F5344CB8AC3E}">
        <p14:creationId xmlns:p14="http://schemas.microsoft.com/office/powerpoint/2010/main" val="1067911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35738"/>
            <a:ext cx="9144000" cy="331787"/>
          </a:xfrm>
          <a:prstGeom prst="rect">
            <a:avLst/>
          </a:prstGeom>
          <a:solidFill>
            <a:srgbClr val="F9A14B"/>
          </a:solidFill>
          <a:ln>
            <a:noFill/>
          </a:ln>
          <a:effectLst/>
        </p:spPr>
        <p:txBody>
          <a:bodyPr wrap="none" anchor="ctr"/>
          <a:lstStyle/>
          <a:p>
            <a:endParaRPr lang="en-US"/>
          </a:p>
        </p:txBody>
      </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37325"/>
            <a:ext cx="990600" cy="320675"/>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2">
            <a:extLst>
              <a:ext uri="{FF2B5EF4-FFF2-40B4-BE49-F238E27FC236}">
                <a16:creationId xmlns:a16="http://schemas.microsoft.com/office/drawing/2014/main" id="{0BE94543-EA81-4272-B94C-866418E1561C}"/>
              </a:ext>
            </a:extLst>
          </p:cNvPr>
          <p:cNvSpPr>
            <a:spLocks noChangeArrowheads="1"/>
          </p:cNvSpPr>
          <p:nvPr/>
        </p:nvSpPr>
        <p:spPr bwMode="auto">
          <a:xfrm>
            <a:off x="2362200" y="6532303"/>
            <a:ext cx="190500" cy="331787"/>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Rectangle 31">
            <a:extLst>
              <a:ext uri="{FF2B5EF4-FFF2-40B4-BE49-F238E27FC236}">
                <a16:creationId xmlns:a16="http://schemas.microsoft.com/office/drawing/2014/main" id="{61F75C65-812B-4D0C-BD34-3C633FB898AA}"/>
              </a:ext>
            </a:extLst>
          </p:cNvPr>
          <p:cNvSpPr>
            <a:spLocks noChangeArrowheads="1"/>
          </p:cNvSpPr>
          <p:nvPr/>
        </p:nvSpPr>
        <p:spPr bwMode="auto">
          <a:xfrm>
            <a:off x="0" y="6528868"/>
            <a:ext cx="2451100" cy="335353"/>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 name="Diagram 9">
            <a:extLst>
              <a:ext uri="{FF2B5EF4-FFF2-40B4-BE49-F238E27FC236}">
                <a16:creationId xmlns:a16="http://schemas.microsoft.com/office/drawing/2014/main" id="{F492DDF3-848C-4F76-9B52-240559341DEF}"/>
              </a:ext>
            </a:extLst>
          </p:cNvPr>
          <p:cNvGraphicFramePr/>
          <p:nvPr>
            <p:extLst>
              <p:ext uri="{D42A27DB-BD31-4B8C-83A1-F6EECF244321}">
                <p14:modId xmlns:p14="http://schemas.microsoft.com/office/powerpoint/2010/main" val="2615566805"/>
              </p:ext>
            </p:extLst>
          </p:nvPr>
        </p:nvGraphicFramePr>
        <p:xfrm>
          <a:off x="1781912" y="257876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val 11">
            <a:extLst>
              <a:ext uri="{FF2B5EF4-FFF2-40B4-BE49-F238E27FC236}">
                <a16:creationId xmlns:a16="http://schemas.microsoft.com/office/drawing/2014/main" id="{67DAD11B-B058-4EDB-9885-1EDE1590AC9C}"/>
              </a:ext>
            </a:extLst>
          </p:cNvPr>
          <p:cNvSpPr/>
          <p:nvPr/>
        </p:nvSpPr>
        <p:spPr bwMode="auto">
          <a:xfrm>
            <a:off x="2776096" y="93791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satisfaction_level</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493C403B-7E02-4AB2-B361-F6E59358D1D9}"/>
              </a:ext>
            </a:extLst>
          </p:cNvPr>
          <p:cNvSpPr/>
          <p:nvPr/>
        </p:nvSpPr>
        <p:spPr>
          <a:xfrm>
            <a:off x="236490" y="215239"/>
            <a:ext cx="2125710" cy="584775"/>
          </a:xfrm>
          <a:prstGeom prst="rect">
            <a:avLst/>
          </a:prstGeom>
        </p:spPr>
        <p:txBody>
          <a:bodyPr wrap="none">
            <a:spAutoFit/>
          </a:bodyPr>
          <a:lstStyle/>
          <a:p>
            <a:pPr algn="l"/>
            <a:r>
              <a:rPr lang="en-US" sz="3200" b="1" dirty="0">
                <a:solidFill>
                  <a:srgbClr val="21315E"/>
                </a:solidFill>
                <a:latin typeface="calibri_light"/>
              </a:rPr>
              <a:t>Our Project</a:t>
            </a:r>
            <a:endParaRPr lang="en-US" sz="3200" b="1" i="0" dirty="0">
              <a:solidFill>
                <a:srgbClr val="21315E"/>
              </a:solidFill>
              <a:effectLst/>
              <a:latin typeface="calibri_light"/>
            </a:endParaRPr>
          </a:p>
        </p:txBody>
      </p:sp>
      <p:sp>
        <p:nvSpPr>
          <p:cNvPr id="16" name="Oval 15">
            <a:extLst>
              <a:ext uri="{FF2B5EF4-FFF2-40B4-BE49-F238E27FC236}">
                <a16:creationId xmlns:a16="http://schemas.microsoft.com/office/drawing/2014/main" id="{498CDD6A-3099-4056-AD5B-A4E7C39C0D80}"/>
              </a:ext>
            </a:extLst>
          </p:cNvPr>
          <p:cNvSpPr/>
          <p:nvPr/>
        </p:nvSpPr>
        <p:spPr bwMode="auto">
          <a:xfrm>
            <a:off x="4618765" y="940799"/>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last_evaluation</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7" name="Oval 16">
            <a:extLst>
              <a:ext uri="{FF2B5EF4-FFF2-40B4-BE49-F238E27FC236}">
                <a16:creationId xmlns:a16="http://schemas.microsoft.com/office/drawing/2014/main" id="{8D06B909-785D-4789-90C3-8D90143C45A2}"/>
              </a:ext>
            </a:extLst>
          </p:cNvPr>
          <p:cNvSpPr/>
          <p:nvPr/>
        </p:nvSpPr>
        <p:spPr bwMode="auto">
          <a:xfrm>
            <a:off x="3314367" y="1531402"/>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average_montly_hours</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8" name="Oval 17">
            <a:extLst>
              <a:ext uri="{FF2B5EF4-FFF2-40B4-BE49-F238E27FC236}">
                <a16:creationId xmlns:a16="http://schemas.microsoft.com/office/drawing/2014/main" id="{435E24B5-5207-4A21-9300-BABA9F95B38F}"/>
              </a:ext>
            </a:extLst>
          </p:cNvPr>
          <p:cNvSpPr/>
          <p:nvPr/>
        </p:nvSpPr>
        <p:spPr bwMode="auto">
          <a:xfrm>
            <a:off x="6275967" y="155082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number_project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9" name="Oval 18">
            <a:extLst>
              <a:ext uri="{FF2B5EF4-FFF2-40B4-BE49-F238E27FC236}">
                <a16:creationId xmlns:a16="http://schemas.microsoft.com/office/drawing/2014/main" id="{C371C18E-F35A-4026-A55A-B1B9EA536C9F}"/>
              </a:ext>
            </a:extLst>
          </p:cNvPr>
          <p:cNvSpPr/>
          <p:nvPr/>
        </p:nvSpPr>
        <p:spPr bwMode="auto">
          <a:xfrm>
            <a:off x="4880005" y="1556325"/>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Work_accident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0" name="Oval 19">
            <a:extLst>
              <a:ext uri="{FF2B5EF4-FFF2-40B4-BE49-F238E27FC236}">
                <a16:creationId xmlns:a16="http://schemas.microsoft.com/office/drawing/2014/main" id="{7AD64E53-6AD8-46FE-BAA5-79DB32AAFF07}"/>
              </a:ext>
            </a:extLst>
          </p:cNvPr>
          <p:cNvSpPr/>
          <p:nvPr/>
        </p:nvSpPr>
        <p:spPr bwMode="auto">
          <a:xfrm>
            <a:off x="6557575" y="93791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'promotion_last_5years'</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1" name="Oval 20">
            <a:extLst>
              <a:ext uri="{FF2B5EF4-FFF2-40B4-BE49-F238E27FC236}">
                <a16:creationId xmlns:a16="http://schemas.microsoft.com/office/drawing/2014/main" id="{1230580B-7FEF-4CF1-B7BE-E671D443B183}"/>
              </a:ext>
            </a:extLst>
          </p:cNvPr>
          <p:cNvSpPr/>
          <p:nvPr/>
        </p:nvSpPr>
        <p:spPr bwMode="auto">
          <a:xfrm>
            <a:off x="3815577" y="202584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'salary'</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2" name="Oval 21">
            <a:extLst>
              <a:ext uri="{FF2B5EF4-FFF2-40B4-BE49-F238E27FC236}">
                <a16:creationId xmlns:a16="http://schemas.microsoft.com/office/drawing/2014/main" id="{D72D1399-BF2D-4E9A-8FA5-D0F26458F7DF}"/>
              </a:ext>
            </a:extLst>
          </p:cNvPr>
          <p:cNvSpPr/>
          <p:nvPr/>
        </p:nvSpPr>
        <p:spPr bwMode="auto">
          <a:xfrm>
            <a:off x="5028329" y="2169375"/>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leader_host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3" name="Oval 22">
            <a:extLst>
              <a:ext uri="{FF2B5EF4-FFF2-40B4-BE49-F238E27FC236}">
                <a16:creationId xmlns:a16="http://schemas.microsoft.com/office/drawing/2014/main" id="{40207B66-381C-4560-AE47-A0D639A4674A}"/>
              </a:ext>
            </a:extLst>
          </p:cNvPr>
          <p:cNvSpPr/>
          <p:nvPr/>
        </p:nvSpPr>
        <p:spPr bwMode="auto">
          <a:xfrm>
            <a:off x="6257916" y="2285043"/>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culture_host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4" name="Oval 23">
            <a:extLst>
              <a:ext uri="{FF2B5EF4-FFF2-40B4-BE49-F238E27FC236}">
                <a16:creationId xmlns:a16="http://schemas.microsoft.com/office/drawing/2014/main" id="{7DF2D13B-8C31-4520-9751-2C4EA0014749}"/>
              </a:ext>
            </a:extLst>
          </p:cNvPr>
          <p:cNvSpPr/>
          <p:nvPr/>
        </p:nvSpPr>
        <p:spPr bwMode="auto">
          <a:xfrm>
            <a:off x="4084851" y="2608136"/>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function_host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5" name="Oval 24">
            <a:extLst>
              <a:ext uri="{FF2B5EF4-FFF2-40B4-BE49-F238E27FC236}">
                <a16:creationId xmlns:a16="http://schemas.microsoft.com/office/drawing/2014/main" id="{B2499E2C-D873-49C6-B4EC-0DCAD5B2CE1B}"/>
              </a:ext>
            </a:extLst>
          </p:cNvPr>
          <p:cNvSpPr/>
          <p:nvPr/>
        </p:nvSpPr>
        <p:spPr bwMode="auto">
          <a:xfrm>
            <a:off x="5464733" y="2824487"/>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'business </a:t>
            </a:r>
            <a:r>
              <a:rPr lang="en-US" altLang="en-US" sz="1050" dirty="0" err="1">
                <a:solidFill>
                  <a:schemeClr val="bg1">
                    <a:lumMod val="50000"/>
                  </a:schemeClr>
                </a:solidFill>
                <a:latin typeface="Courier New" panose="02070309020205020404" pitchFamily="49" charset="0"/>
              </a:rPr>
              <a:t>Size_host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7" name="Oval 26">
            <a:extLst>
              <a:ext uri="{FF2B5EF4-FFF2-40B4-BE49-F238E27FC236}">
                <a16:creationId xmlns:a16="http://schemas.microsoft.com/office/drawing/2014/main" id="{7C1F7CF1-B107-42AB-9EFF-78F35F9B536D}"/>
              </a:ext>
            </a:extLst>
          </p:cNvPr>
          <p:cNvSpPr/>
          <p:nvPr/>
        </p:nvSpPr>
        <p:spPr bwMode="auto">
          <a:xfrm>
            <a:off x="4424438" y="320825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'economic </a:t>
            </a:r>
            <a:r>
              <a:rPr lang="en-US" altLang="en-US" sz="1050" dirty="0" err="1">
                <a:solidFill>
                  <a:schemeClr val="bg1">
                    <a:lumMod val="50000"/>
                  </a:schemeClr>
                </a:solidFill>
                <a:latin typeface="Courier New" panose="02070309020205020404" pitchFamily="49" charset="0"/>
              </a:rPr>
              <a:t>Perspective_host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8" name="Oval 27">
            <a:extLst>
              <a:ext uri="{FF2B5EF4-FFF2-40B4-BE49-F238E27FC236}">
                <a16:creationId xmlns:a16="http://schemas.microsoft.com/office/drawing/2014/main" id="{4ADA37DB-542E-452F-BBF9-56227ED3907B}"/>
              </a:ext>
            </a:extLst>
          </p:cNvPr>
          <p:cNvSpPr/>
          <p:nvPr/>
        </p:nvSpPr>
        <p:spPr bwMode="auto">
          <a:xfrm>
            <a:off x="2940282" y="242857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culture_home</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pic>
        <p:nvPicPr>
          <p:cNvPr id="29" name="Picture 28">
            <a:extLst>
              <a:ext uri="{FF2B5EF4-FFF2-40B4-BE49-F238E27FC236}">
                <a16:creationId xmlns:a16="http://schemas.microsoft.com/office/drawing/2014/main" id="{17C7F1B5-E5FE-4629-9876-2FDE883DEB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897" y="1514655"/>
            <a:ext cx="876190" cy="3504762"/>
          </a:xfrm>
          <a:prstGeom prst="rect">
            <a:avLst/>
          </a:prstGeom>
        </p:spPr>
      </p:pic>
    </p:spTree>
    <p:extLst>
      <p:ext uri="{BB962C8B-B14F-4D97-AF65-F5344CB8AC3E}">
        <p14:creationId xmlns:p14="http://schemas.microsoft.com/office/powerpoint/2010/main" val="163236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dirty="0">
                <a:solidFill>
                  <a:schemeClr val="bg1"/>
                </a:solidFill>
              </a:rPr>
              <a:t>Questionnaire</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Data gathering</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p:cNvPicPr>
            <a:picLocks noChangeAspect="1"/>
          </p:cNvPicPr>
          <p:nvPr/>
        </p:nvPicPr>
        <p:blipFill>
          <a:blip r:embed="rId3"/>
          <a:stretch>
            <a:fillRect/>
          </a:stretch>
        </p:blipFill>
        <p:spPr>
          <a:xfrm>
            <a:off x="1057275" y="1500981"/>
            <a:ext cx="2609850" cy="4619625"/>
          </a:xfrm>
          <a:prstGeom prst="rect">
            <a:avLst/>
          </a:prstGeom>
        </p:spPr>
      </p:pic>
      <p:sp>
        <p:nvSpPr>
          <p:cNvPr id="4" name="TextBox 3"/>
          <p:cNvSpPr txBox="1"/>
          <p:nvPr/>
        </p:nvSpPr>
        <p:spPr>
          <a:xfrm>
            <a:off x="4004441" y="2585828"/>
            <a:ext cx="3736428" cy="2308324"/>
          </a:xfrm>
          <a:prstGeom prst="rect">
            <a:avLst/>
          </a:prstGeom>
          <a:noFill/>
        </p:spPr>
        <p:txBody>
          <a:bodyPr wrap="square" rtlCol="0">
            <a:spAutoFit/>
          </a:bodyPr>
          <a:lstStyle/>
          <a:p>
            <a:pPr algn="l"/>
            <a:r>
              <a:rPr lang="en-US" dirty="0"/>
              <a:t>Viewers perusing the site have an opportunity to fill out the questionnaire and add to the database</a:t>
            </a:r>
          </a:p>
          <a:p>
            <a:pPr algn="l"/>
            <a:endParaRPr lang="en-US" dirty="0"/>
          </a:p>
          <a:p>
            <a:pPr algn="l"/>
            <a:r>
              <a:rPr lang="en-US" dirty="0"/>
              <a:t>Data that is collected can be used to further hone the models and give stronger predictions </a:t>
            </a:r>
          </a:p>
        </p:txBody>
      </p:sp>
    </p:spTree>
    <p:extLst>
      <p:ext uri="{BB962C8B-B14F-4D97-AF65-F5344CB8AC3E}">
        <p14:creationId xmlns:p14="http://schemas.microsoft.com/office/powerpoint/2010/main" val="390411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i="1" dirty="0">
                <a:solidFill>
                  <a:schemeClr val="bg1"/>
                </a:solidFill>
              </a:rPr>
              <a:t>Case Studies</a:t>
            </a: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en-US" altLang="en-US" b="1" dirty="0">
                <a:solidFill>
                  <a:schemeClr val="bg1"/>
                </a:solidFill>
              </a:rPr>
              <a:t>How might be used:</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 name="Picture 3">
            <a:extLst>
              <a:ext uri="{FF2B5EF4-FFF2-40B4-BE49-F238E27FC236}">
                <a16:creationId xmlns:a16="http://schemas.microsoft.com/office/drawing/2014/main" id="{B844EA83-ECE0-47E2-AA92-902C12BA2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70" y="1323994"/>
            <a:ext cx="7901533" cy="46506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Neural Network</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Neural Network</a:t>
            </a:r>
          </a:p>
          <a:p>
            <a:pPr lvl="1"/>
            <a:r>
              <a:rPr lang="en-US" dirty="0"/>
              <a:t>Model accuracy: 0.847 (loss: 0.333)</a:t>
            </a:r>
          </a:p>
          <a:p>
            <a:pPr lvl="1"/>
            <a:r>
              <a:rPr lang="en-US" dirty="0"/>
              <a:t>Precision:</a:t>
            </a:r>
          </a:p>
          <a:p>
            <a:pPr marL="457200" lvl="1" indent="0">
              <a:buNone/>
            </a:pPr>
            <a:r>
              <a:rPr lang="en-US" sz="2400" dirty="0"/>
              <a:t>   </a:t>
            </a:r>
            <a:endParaRPr lang="en-US" dirty="0"/>
          </a:p>
        </p:txBody>
      </p:sp>
      <p:sp>
        <p:nvSpPr>
          <p:cNvPr id="43" name="TextBox 42">
            <a:extLst>
              <a:ext uri="{FF2B5EF4-FFF2-40B4-BE49-F238E27FC236}">
                <a16:creationId xmlns:a16="http://schemas.microsoft.com/office/drawing/2014/main" id="{906E7F83-09D0-924E-8FB5-6E6C1460142B}"/>
              </a:ext>
            </a:extLst>
          </p:cNvPr>
          <p:cNvSpPr txBox="1"/>
          <p:nvPr/>
        </p:nvSpPr>
        <p:spPr>
          <a:xfrm>
            <a:off x="5605808" y="3190531"/>
            <a:ext cx="3114797" cy="2185214"/>
          </a:xfrm>
          <a:prstGeom prst="rect">
            <a:avLst/>
          </a:prstGeom>
          <a:noFill/>
        </p:spPr>
        <p:txBody>
          <a:bodyPr wrap="square" rtlCol="0">
            <a:spAutoFit/>
          </a:bodyPr>
          <a:lstStyle/>
          <a:p>
            <a:pPr algn="l"/>
            <a:r>
              <a:rPr lang="en-US" dirty="0"/>
              <a:t>Retention rate:</a:t>
            </a:r>
          </a:p>
          <a:p>
            <a:pPr algn="l"/>
            <a:endParaRPr lang="en-US" dirty="0"/>
          </a:p>
          <a:p>
            <a:pPr algn="l"/>
            <a:r>
              <a:rPr lang="en-US" dirty="0"/>
              <a:t>79.1% (original)</a:t>
            </a:r>
          </a:p>
          <a:p>
            <a:endParaRPr lang="en-US" dirty="0"/>
          </a:p>
          <a:p>
            <a:pPr algn="l"/>
            <a:endParaRPr lang="en-US" dirty="0"/>
          </a:p>
          <a:p>
            <a:pPr algn="l"/>
            <a:r>
              <a:rPr lang="en-US" dirty="0"/>
              <a:t>88.0% (NN model) </a:t>
            </a:r>
          </a:p>
          <a:p>
            <a:pPr algn="l"/>
            <a:endParaRPr lang="en-US" sz="1400" dirty="0"/>
          </a:p>
          <a:p>
            <a:pPr algn="l"/>
            <a:endParaRPr lang="en-US" sz="1400" dirty="0"/>
          </a:p>
        </p:txBody>
      </p:sp>
      <p:sp>
        <p:nvSpPr>
          <p:cNvPr id="44" name="Down Arrow 43">
            <a:extLst>
              <a:ext uri="{FF2B5EF4-FFF2-40B4-BE49-F238E27FC236}">
                <a16:creationId xmlns:a16="http://schemas.microsoft.com/office/drawing/2014/main" id="{872CD676-840C-0240-A450-7D3D91F9176D}"/>
              </a:ext>
            </a:extLst>
          </p:cNvPr>
          <p:cNvSpPr/>
          <p:nvPr/>
        </p:nvSpPr>
        <p:spPr bwMode="auto">
          <a:xfrm>
            <a:off x="5733047" y="4126784"/>
            <a:ext cx="197428" cy="498763"/>
          </a:xfrm>
          <a:prstGeom prst="down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highlight>
                <a:srgbClr val="008000"/>
              </a:highlight>
              <a:latin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3C826EDE-0970-8A40-8FD4-00B624D25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11" y="3035769"/>
            <a:ext cx="4516578" cy="3011052"/>
          </a:xfrm>
          <a:prstGeom prst="rect">
            <a:avLst/>
          </a:prstGeom>
        </p:spPr>
      </p:pic>
    </p:spTree>
    <p:extLst>
      <p:ext uri="{BB962C8B-B14F-4D97-AF65-F5344CB8AC3E}">
        <p14:creationId xmlns:p14="http://schemas.microsoft.com/office/powerpoint/2010/main" val="793920408"/>
      </p:ext>
    </p:extLst>
  </p:cSld>
  <p:clrMapOvr>
    <a:masterClrMapping/>
  </p:clrMapOvr>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305</Words>
  <Application>Microsoft Office PowerPoint</Application>
  <PresentationFormat>On-screen Show (4:3)</PresentationFormat>
  <Paragraphs>92</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calibri_light</vt:lpstr>
      <vt:lpstr>Courier New</vt:lpstr>
      <vt:lpstr>Design padrão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Bonini, Joao Victor</dc:creator>
  <cp:lastModifiedBy>Bonini, Joao Victor</cp:lastModifiedBy>
  <cp:revision>45</cp:revision>
  <dcterms:created xsi:type="dcterms:W3CDTF">2019-07-25T00:43:48Z</dcterms:created>
  <dcterms:modified xsi:type="dcterms:W3CDTF">2019-07-27T17:05:13Z</dcterms:modified>
</cp:coreProperties>
</file>